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00_3EB1E649.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comments/modernComment_21B_75C13E3B.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62" r:id="rId5"/>
  </p:sldMasterIdLst>
  <p:notesMasterIdLst>
    <p:notesMasterId r:id="rId40"/>
  </p:notesMasterIdLst>
  <p:sldIdLst>
    <p:sldId id="512" r:id="rId6"/>
    <p:sldId id="522" r:id="rId7"/>
    <p:sldId id="526" r:id="rId8"/>
    <p:sldId id="469" r:id="rId9"/>
    <p:sldId id="523" r:id="rId10"/>
    <p:sldId id="524" r:id="rId11"/>
    <p:sldId id="320" r:id="rId12"/>
    <p:sldId id="583" r:id="rId13"/>
    <p:sldId id="527" r:id="rId14"/>
    <p:sldId id="579" r:id="rId15"/>
    <p:sldId id="584" r:id="rId16"/>
    <p:sldId id="534" r:id="rId17"/>
    <p:sldId id="269" r:id="rId18"/>
    <p:sldId id="528" r:id="rId19"/>
    <p:sldId id="517" r:id="rId20"/>
    <p:sldId id="625" r:id="rId21"/>
    <p:sldId id="535" r:id="rId22"/>
    <p:sldId id="530" r:id="rId23"/>
    <p:sldId id="539" r:id="rId24"/>
    <p:sldId id="274" r:id="rId25"/>
    <p:sldId id="536" r:id="rId26"/>
    <p:sldId id="276" r:id="rId27"/>
    <p:sldId id="509" r:id="rId28"/>
    <p:sldId id="531" r:id="rId29"/>
    <p:sldId id="537" r:id="rId30"/>
    <p:sldId id="260" r:id="rId31"/>
    <p:sldId id="261" r:id="rId32"/>
    <p:sldId id="265" r:id="rId33"/>
    <p:sldId id="538" r:id="rId34"/>
    <p:sldId id="555" r:id="rId35"/>
    <p:sldId id="554" r:id="rId36"/>
    <p:sldId id="624" r:id="rId37"/>
    <p:sldId id="627" r:id="rId38"/>
    <p:sldId id="628" r:id="rId39"/>
  </p:sldIdLst>
  <p:sldSz cx="9144000" cy="6858000" type="screen4x3"/>
  <p:notesSz cx="6950075" cy="9236075"/>
  <p:custDataLst>
    <p:tags r:id="rId4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943D05-5337-C6BC-65DA-34824BE5E645}" name="Sue Hoffmann" initials="SH" userId="2b4e22c3f7808152" providerId="Windows Live"/>
  <p188:author id="{C11CE511-5B1D-3D49-B51C-3CEE892EE794}" name="Stephanie Jeffreys" initials="SJ" userId="S::sjeffreys@jbsinternational.com::4b2aa478-4375-41a7-ab85-63bfafbee469" providerId="AD"/>
  <p188:author id="{79CD664E-BC2D-E449-84F8-0A330A132E28}" name="Erika Capinguian" initials="EC" userId="S::ecapinguian@jbsinternational.com::0632d952-682a-4244-8b5c-95c1246f1b5c" providerId="AD"/>
  <p188:author id="{39545C90-8109-2426-FD2D-548B4CDA022E}" name="Judy Lavelle" initials="JL" userId="Judy Lavelle" providerId="None"/>
  <p188:author id="{D00E0AB5-3A35-8CF8-A255-D3D1F17D5EDC}" name="NIDA/OSPC/SPB" initials="EW" userId="NIDA/OSPC/SPB" providerId="None"/>
  <p188:author id="{F903CAC4-F499-3329-C12D-FDD320610CDE}" name="Rodney LaPoint" initials="RL" userId="S::rlapoint@nasn.org::70743380-6a9f-4bba-a658-63799ee52e16" providerId="AD"/>
  <p188:author id="{C99BCEC6-0AF2-C921-145C-AB7FE92D69B2}" name="Teresa DuChateau" initials="TD" userId="4c1d73560381d6b0" providerId="Windows Live"/>
  <p188:author id="{E79314CD-F727-7B13-59E5-52D2C91E1862}" name="Laura Nolan" initials="LN" userId="S::lnolan@jbsinternational.com::fa742cc1-0b44-4335-9c66-bf65a53ffa95" providerId="AD"/>
  <p188:author id="{2733A9DD-FD15-3F60-8822-9839684F7D4A}" name="Amanda Gmyrek" initials="AG" userId="S::agmyrek@jbsinternational.com::3252d3f5-07ae-48f5-97dd-ee5338e104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1442"/>
    <a:srgbClr val="005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1331" autoAdjust="0"/>
  </p:normalViewPr>
  <p:slideViewPr>
    <p:cSldViewPr snapToGrid="0">
      <p:cViewPr varScale="1">
        <p:scale>
          <a:sx n="71" d="100"/>
          <a:sy n="71" d="100"/>
        </p:scale>
        <p:origin x="1140" y="48"/>
      </p:cViewPr>
      <p:guideLst>
        <p:guide orient="horz" pos="2160"/>
        <p:guide pos="2880"/>
      </p:guideLst>
    </p:cSldViewPr>
  </p:slideViewPr>
  <p:notesTextViewPr>
    <p:cViewPr>
      <p:scale>
        <a:sx n="1" d="1"/>
        <a:sy n="1" d="1"/>
      </p:scale>
      <p:origin x="0" y="0"/>
    </p:cViewPr>
  </p:notesTextViewPr>
  <p:sorterViewPr>
    <p:cViewPr>
      <p:scale>
        <a:sx n="100" d="100"/>
        <a:sy n="100" d="100"/>
      </p:scale>
      <p:origin x="0" y="-60"/>
    </p:cViewPr>
  </p:sorterViewPr>
  <p:notesViewPr>
    <p:cSldViewPr snapToGrid="0">
      <p:cViewPr varScale="1">
        <p:scale>
          <a:sx n="58" d="100"/>
          <a:sy n="58" d="100"/>
        </p:scale>
        <p:origin x="2528"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6335914102015"/>
          <c:y val="0.16713715417401803"/>
          <c:w val="0.86313464440133392"/>
          <c:h val="0.680114005939281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6"/>
              <c:layout>
                <c:manualLayout>
                  <c:x val="-2.08415142333008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13-4090-A92A-8A81E6A7ECED}"/>
                </c:ext>
              </c:extLst>
            </c:dLbl>
            <c:dLbl>
              <c:idx val="18"/>
              <c:delete val="1"/>
              <c:extLst>
                <c:ext xmlns:c15="http://schemas.microsoft.com/office/drawing/2012/chart" uri="{CE6537A1-D6FC-4f65-9D91-7224C49458BB}">
                  <c15:layout>
                    <c:manualLayout>
                      <c:w val="9.4590701027423355E-2"/>
                      <c:h val="4.5334320530920069E-2"/>
                    </c:manualLayout>
                  </c15:layout>
                </c:ext>
                <c:ext xmlns:c16="http://schemas.microsoft.com/office/drawing/2014/chart" uri="{C3380CC4-5D6E-409C-BE32-E72D297353CC}">
                  <c16:uniqueId val="{00000001-5013-4090-A92A-8A81E6A7ECED}"/>
                </c:ext>
              </c:extLst>
            </c:dLbl>
            <c:dLbl>
              <c:idx val="20"/>
              <c:layout>
                <c:manualLayout>
                  <c:x val="-1.190943670474337E-2"/>
                  <c:y val="2.419255944516863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13-4090-A92A-8A81E6A7ECED}"/>
                </c:ext>
              </c:extLst>
            </c:dLbl>
            <c:dLbl>
              <c:idx val="21"/>
              <c:layout>
                <c:manualLayout>
                  <c:x val="-1.7864155057114892E-2"/>
                  <c:y val="-6.048139861292158E-18"/>
                </c:manualLayout>
              </c:layout>
              <c:tx>
                <c:rich>
                  <a:bodyPr/>
                  <a:lstStyle/>
                  <a:p>
                    <a:fld id="{C6379C95-EA55-458A-B078-BCF086534F7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013-4090-A92A-8A81E6A7ECED}"/>
                </c:ext>
              </c:extLst>
            </c:dLbl>
            <c:dLbl>
              <c:idx val="22"/>
              <c:tx>
                <c:rich>
                  <a:bodyPr/>
                  <a:lstStyle/>
                  <a:p>
                    <a:fld id="{DF110869-9DC6-41D3-B31E-224F170FC357}" type="VALUE">
                      <a:rPr lang="en-US" b="1">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013-4090-A92A-8A81E6A7ECE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16849</c:v>
                </c:pt>
                <c:pt idx="1">
                  <c:v>17415</c:v>
                </c:pt>
                <c:pt idx="2">
                  <c:v>19394</c:v>
                </c:pt>
                <c:pt idx="3">
                  <c:v>23518</c:v>
                </c:pt>
                <c:pt idx="4">
                  <c:v>25785</c:v>
                </c:pt>
                <c:pt idx="5">
                  <c:v>27424</c:v>
                </c:pt>
                <c:pt idx="6">
                  <c:v>29813</c:v>
                </c:pt>
                <c:pt idx="7">
                  <c:v>34425</c:v>
                </c:pt>
                <c:pt idx="8">
                  <c:v>36010</c:v>
                </c:pt>
                <c:pt idx="9">
                  <c:v>36450</c:v>
                </c:pt>
                <c:pt idx="10">
                  <c:v>37004</c:v>
                </c:pt>
                <c:pt idx="11">
                  <c:v>38329</c:v>
                </c:pt>
                <c:pt idx="12">
                  <c:v>41340</c:v>
                </c:pt>
                <c:pt idx="13">
                  <c:v>41502</c:v>
                </c:pt>
                <c:pt idx="14">
                  <c:v>43982</c:v>
                </c:pt>
                <c:pt idx="15">
                  <c:v>47055</c:v>
                </c:pt>
                <c:pt idx="16">
                  <c:v>52404</c:v>
                </c:pt>
                <c:pt idx="17">
                  <c:v>63632</c:v>
                </c:pt>
                <c:pt idx="18">
                  <c:v>70237</c:v>
                </c:pt>
                <c:pt idx="19">
                  <c:v>67367</c:v>
                </c:pt>
                <c:pt idx="20">
                  <c:v>70630</c:v>
                </c:pt>
                <c:pt idx="21">
                  <c:v>91799</c:v>
                </c:pt>
                <c:pt idx="22">
                  <c:v>106699</c:v>
                </c:pt>
              </c:numCache>
            </c:numRef>
          </c:val>
          <c:extLst>
            <c:ext xmlns:c16="http://schemas.microsoft.com/office/drawing/2014/chart" uri="{C3380CC4-5D6E-409C-BE32-E72D297353CC}">
              <c16:uniqueId val="{00000005-5013-4090-A92A-8A81E6A7ECED}"/>
            </c:ext>
          </c:extLst>
        </c:ser>
        <c:dLbls>
          <c:showLegendKey val="0"/>
          <c:showVal val="0"/>
          <c:showCatName val="0"/>
          <c:showSerName val="0"/>
          <c:showPercent val="0"/>
          <c:showBubbleSize val="0"/>
        </c:dLbls>
        <c:gapWidth val="20"/>
        <c:overlap val="-2"/>
        <c:axId val="668452488"/>
        <c:axId val="668449536"/>
      </c:barChart>
      <c:lineChart>
        <c:grouping val="standard"/>
        <c:varyColors val="0"/>
        <c:ser>
          <c:idx val="1"/>
          <c:order val="1"/>
          <c:tx>
            <c:strRef>
              <c:f>Sheet1!$A$3</c:f>
              <c:strCache>
                <c:ptCount val="1"/>
                <c:pt idx="0">
                  <c:v>  Female</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5591</c:v>
                </c:pt>
                <c:pt idx="1">
                  <c:v>5852</c:v>
                </c:pt>
                <c:pt idx="2">
                  <c:v>6736</c:v>
                </c:pt>
                <c:pt idx="3">
                  <c:v>8490</c:v>
                </c:pt>
                <c:pt idx="4">
                  <c:v>9386</c:v>
                </c:pt>
                <c:pt idx="5">
                  <c:v>10304</c:v>
                </c:pt>
                <c:pt idx="6">
                  <c:v>11089</c:v>
                </c:pt>
                <c:pt idx="7">
                  <c:v>12532</c:v>
                </c:pt>
                <c:pt idx="8">
                  <c:v>13712</c:v>
                </c:pt>
                <c:pt idx="9">
                  <c:v>13982</c:v>
                </c:pt>
                <c:pt idx="10">
                  <c:v>14411</c:v>
                </c:pt>
                <c:pt idx="11">
                  <c:v>15323</c:v>
                </c:pt>
                <c:pt idx="12">
                  <c:v>16352</c:v>
                </c:pt>
                <c:pt idx="13">
                  <c:v>16390</c:v>
                </c:pt>
                <c:pt idx="14">
                  <c:v>17183</c:v>
                </c:pt>
                <c:pt idx="15">
                  <c:v>18243</c:v>
                </c:pt>
                <c:pt idx="16">
                  <c:v>19447</c:v>
                </c:pt>
                <c:pt idx="17">
                  <c:v>22074</c:v>
                </c:pt>
                <c:pt idx="18">
                  <c:v>23685</c:v>
                </c:pt>
                <c:pt idx="19">
                  <c:v>22426</c:v>
                </c:pt>
                <c:pt idx="20">
                  <c:v>22749</c:v>
                </c:pt>
                <c:pt idx="21">
                  <c:v>28071</c:v>
                </c:pt>
                <c:pt idx="22">
                  <c:v>32398</c:v>
                </c:pt>
              </c:numCache>
            </c:numRef>
          </c:val>
          <c:smooth val="0"/>
          <c:extLst>
            <c:ext xmlns:c16="http://schemas.microsoft.com/office/drawing/2014/chart" uri="{C3380CC4-5D6E-409C-BE32-E72D297353CC}">
              <c16:uniqueId val="{00000006-5013-4090-A92A-8A81E6A7ECED}"/>
            </c:ext>
          </c:extLst>
        </c:ser>
        <c:ser>
          <c:idx val="2"/>
          <c:order val="2"/>
          <c:tx>
            <c:strRef>
              <c:f>Sheet1!$A$4</c:f>
              <c:strCache>
                <c:ptCount val="1"/>
                <c:pt idx="0">
                  <c:v>  Male</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11258</c:v>
                </c:pt>
                <c:pt idx="1">
                  <c:v>11563</c:v>
                </c:pt>
                <c:pt idx="2">
                  <c:v>12658</c:v>
                </c:pt>
                <c:pt idx="3">
                  <c:v>15028</c:v>
                </c:pt>
                <c:pt idx="4">
                  <c:v>16399</c:v>
                </c:pt>
                <c:pt idx="5">
                  <c:v>17120</c:v>
                </c:pt>
                <c:pt idx="6">
                  <c:v>18724</c:v>
                </c:pt>
                <c:pt idx="7">
                  <c:v>21893</c:v>
                </c:pt>
                <c:pt idx="8">
                  <c:v>22298</c:v>
                </c:pt>
                <c:pt idx="9">
                  <c:v>22468</c:v>
                </c:pt>
                <c:pt idx="10">
                  <c:v>22593</c:v>
                </c:pt>
                <c:pt idx="11">
                  <c:v>23006</c:v>
                </c:pt>
                <c:pt idx="12">
                  <c:v>24988</c:v>
                </c:pt>
                <c:pt idx="13">
                  <c:v>25112</c:v>
                </c:pt>
                <c:pt idx="14">
                  <c:v>26799</c:v>
                </c:pt>
                <c:pt idx="15">
                  <c:v>28812</c:v>
                </c:pt>
                <c:pt idx="16">
                  <c:v>32957</c:v>
                </c:pt>
                <c:pt idx="17">
                  <c:v>41558</c:v>
                </c:pt>
                <c:pt idx="18">
                  <c:v>46552</c:v>
                </c:pt>
                <c:pt idx="19">
                  <c:v>44941</c:v>
                </c:pt>
                <c:pt idx="20">
                  <c:v>47881</c:v>
                </c:pt>
                <c:pt idx="21">
                  <c:v>63728</c:v>
                </c:pt>
                <c:pt idx="22">
                  <c:v>74301</c:v>
                </c:pt>
              </c:numCache>
            </c:numRef>
          </c:val>
          <c:smooth val="0"/>
          <c:extLst>
            <c:ext xmlns:c16="http://schemas.microsoft.com/office/drawing/2014/chart" uri="{C3380CC4-5D6E-409C-BE32-E72D297353CC}">
              <c16:uniqueId val="{00000007-5013-4090-A92A-8A81E6A7ECED}"/>
            </c:ext>
          </c:extLst>
        </c:ser>
        <c:dLbls>
          <c:showLegendKey val="0"/>
          <c:showVal val="0"/>
          <c:showCatName val="0"/>
          <c:showSerName val="0"/>
          <c:showPercent val="0"/>
          <c:showBubbleSize val="0"/>
        </c:dLbls>
        <c:marker val="1"/>
        <c:smooth val="0"/>
        <c:axId val="668452488"/>
        <c:axId val="668449536"/>
      </c:lineChart>
      <c:catAx>
        <c:axId val="66845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668449536"/>
        <c:crosses val="autoZero"/>
        <c:auto val="1"/>
        <c:lblAlgn val="ctr"/>
        <c:lblOffset val="100"/>
        <c:tickLblSkip val="1"/>
        <c:noMultiLvlLbl val="0"/>
      </c:catAx>
      <c:valAx>
        <c:axId val="668449536"/>
        <c:scaling>
          <c:orientation val="minMax"/>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68452488"/>
        <c:crosses val="autoZero"/>
        <c:crossBetween val="between"/>
      </c:valAx>
      <c:spPr>
        <a:noFill/>
        <a:ln>
          <a:noFill/>
        </a:ln>
        <a:effectLst/>
      </c:spPr>
    </c:plotArea>
    <c:legend>
      <c:legendPos val="t"/>
      <c:layout>
        <c:manualLayout>
          <c:xMode val="edge"/>
          <c:yMode val="edge"/>
          <c:x val="0.13052719184625577"/>
          <c:y val="0.14419790507884603"/>
          <c:w val="0.36975296124158225"/>
          <c:h val="6.8909490609092836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3758928868069E-2"/>
          <c:y val="2.6471367332271626E-2"/>
          <c:w val="0.87082439062205841"/>
          <c:h val="0.82100919313088327"/>
        </c:manualLayout>
      </c:layout>
      <c:lineChart>
        <c:grouping val="standard"/>
        <c:varyColors val="0"/>
        <c:ser>
          <c:idx val="2"/>
          <c:order val="0"/>
          <c:tx>
            <c:strRef>
              <c:f>Sheet1!$A$3</c:f>
              <c:strCache>
                <c:ptCount val="1"/>
                <c:pt idx="0">
                  <c:v>Synthetic Opioids other than Methadone (primarily fentanyl)</c:v>
                </c:pt>
              </c:strCache>
            </c:strRef>
          </c:tx>
          <c:spPr>
            <a:ln w="28575" cap="rnd">
              <a:solidFill>
                <a:schemeClr val="accent3"/>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730</c:v>
                </c:pt>
                <c:pt idx="1">
                  <c:v>782</c:v>
                </c:pt>
                <c:pt idx="2">
                  <c:v>957</c:v>
                </c:pt>
                <c:pt idx="3">
                  <c:v>1295</c:v>
                </c:pt>
                <c:pt idx="4">
                  <c:v>1400</c:v>
                </c:pt>
                <c:pt idx="5">
                  <c:v>1664</c:v>
                </c:pt>
                <c:pt idx="6">
                  <c:v>1742</c:v>
                </c:pt>
                <c:pt idx="7">
                  <c:v>2707</c:v>
                </c:pt>
                <c:pt idx="8">
                  <c:v>2213</c:v>
                </c:pt>
                <c:pt idx="9">
                  <c:v>2306</c:v>
                </c:pt>
                <c:pt idx="10">
                  <c:v>2946</c:v>
                </c:pt>
                <c:pt idx="11">
                  <c:v>3007</c:v>
                </c:pt>
                <c:pt idx="12">
                  <c:v>2666</c:v>
                </c:pt>
                <c:pt idx="13">
                  <c:v>2628</c:v>
                </c:pt>
                <c:pt idx="14">
                  <c:v>3105</c:v>
                </c:pt>
                <c:pt idx="15">
                  <c:v>5544</c:v>
                </c:pt>
                <c:pt idx="16">
                  <c:v>9580</c:v>
                </c:pt>
                <c:pt idx="17">
                  <c:v>19413</c:v>
                </c:pt>
                <c:pt idx="18">
                  <c:v>28466</c:v>
                </c:pt>
                <c:pt idx="19">
                  <c:v>31335</c:v>
                </c:pt>
                <c:pt idx="20">
                  <c:v>36359</c:v>
                </c:pt>
                <c:pt idx="21">
                  <c:v>56516</c:v>
                </c:pt>
                <c:pt idx="22">
                  <c:v>70601</c:v>
                </c:pt>
              </c:numCache>
            </c:numRef>
          </c:val>
          <c:smooth val="0"/>
          <c:extLst>
            <c:ext xmlns:c16="http://schemas.microsoft.com/office/drawing/2014/chart" uri="{C3380CC4-5D6E-409C-BE32-E72D297353CC}">
              <c16:uniqueId val="{00000000-57B1-4D91-BD35-3E650CAFA2A6}"/>
            </c:ext>
          </c:extLst>
        </c:ser>
        <c:ser>
          <c:idx val="3"/>
          <c:order val="1"/>
          <c:tx>
            <c:strRef>
              <c:f>Sheet1!$A$6</c:f>
              <c:strCache>
                <c:ptCount val="1"/>
                <c:pt idx="0">
                  <c:v>Psychostimulants with Abuse Potential (primarily methamphetamine)</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Sheet1!$B$6:$X$6</c:f>
              <c:numCache>
                <c:formatCode>#,##0</c:formatCode>
                <c:ptCount val="23"/>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pt idx="22">
                  <c:v>32537</c:v>
                </c:pt>
              </c:numCache>
            </c:numRef>
          </c:val>
          <c:smooth val="0"/>
          <c:extLst>
            <c:ext xmlns:c16="http://schemas.microsoft.com/office/drawing/2014/chart" uri="{C3380CC4-5D6E-409C-BE32-E72D297353CC}">
              <c16:uniqueId val="{00000001-57B1-4D91-BD35-3E650CAFA2A6}"/>
            </c:ext>
          </c:extLst>
        </c:ser>
        <c:ser>
          <c:idx val="1"/>
          <c:order val="2"/>
          <c:tx>
            <c:strRef>
              <c:f>Sheet1!$A$5</c:f>
              <c:strCache>
                <c:ptCount val="1"/>
                <c:pt idx="0">
                  <c:v>Cocaine</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Sheet1!$B$5:$X$5</c:f>
              <c:numCache>
                <c:formatCode>#,##0</c:formatCode>
                <c:ptCount val="23"/>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pt idx="22">
                  <c:v>24486</c:v>
                </c:pt>
              </c:numCache>
            </c:numRef>
          </c:val>
          <c:smooth val="0"/>
          <c:extLst>
            <c:ext xmlns:c16="http://schemas.microsoft.com/office/drawing/2014/chart" uri="{C3380CC4-5D6E-409C-BE32-E72D297353CC}">
              <c16:uniqueId val="{00000002-57B1-4D91-BD35-3E650CAFA2A6}"/>
            </c:ext>
          </c:extLst>
        </c:ser>
        <c:ser>
          <c:idx val="4"/>
          <c:order val="3"/>
          <c:tx>
            <c:strRef>
              <c:f>Sheet1!$A$2</c:f>
              <c:strCache>
                <c:ptCount val="1"/>
                <c:pt idx="0">
                  <c:v>Prescription Opioids (natural &amp; semi-synthetic opioids &amp; methadone)</c:v>
                </c:pt>
              </c:strCache>
            </c:strRef>
          </c:tx>
          <c:spPr>
            <a:ln w="28575" cap="rnd">
              <a:solidFill>
                <a:schemeClr val="accent5"/>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pt idx="22">
                  <c:v>16706</c:v>
                </c:pt>
              </c:numCache>
            </c:numRef>
          </c:val>
          <c:smooth val="0"/>
          <c:extLst>
            <c:ext xmlns:c16="http://schemas.microsoft.com/office/drawing/2014/chart" uri="{C3380CC4-5D6E-409C-BE32-E72D297353CC}">
              <c16:uniqueId val="{00000003-57B1-4D91-BD35-3E650CAFA2A6}"/>
            </c:ext>
          </c:extLst>
        </c:ser>
        <c:ser>
          <c:idx val="5"/>
          <c:order val="4"/>
          <c:tx>
            <c:strRef>
              <c:f>Sheet1!$A$7</c:f>
              <c:strCache>
                <c:ptCount val="1"/>
                <c:pt idx="0">
                  <c:v>Benzodiazepines</c:v>
                </c:pt>
              </c:strCache>
            </c:strRef>
          </c:tx>
          <c:spPr>
            <a:ln w="28575" cap="rnd">
              <a:solidFill>
                <a:schemeClr val="accent6"/>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Sheet1!$B$7:$X$7</c:f>
              <c:numCache>
                <c:formatCode>#,##0</c:formatCode>
                <c:ptCount val="23"/>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pt idx="21">
                  <c:v>12290</c:v>
                </c:pt>
                <c:pt idx="22">
                  <c:v>12499</c:v>
                </c:pt>
              </c:numCache>
            </c:numRef>
          </c:val>
          <c:smooth val="0"/>
          <c:extLst>
            <c:ext xmlns:c16="http://schemas.microsoft.com/office/drawing/2014/chart" uri="{C3380CC4-5D6E-409C-BE32-E72D297353CC}">
              <c16:uniqueId val="{00000004-57B1-4D91-BD35-3E650CAFA2A6}"/>
            </c:ext>
          </c:extLst>
        </c:ser>
        <c:ser>
          <c:idx val="0"/>
          <c:order val="5"/>
          <c:tx>
            <c:strRef>
              <c:f>Sheet1!$A$4</c:f>
              <c:strCache>
                <c:ptCount val="1"/>
                <c:pt idx="0">
                  <c:v>Heroin</c:v>
                </c:pt>
              </c:strCache>
            </c:strRef>
          </c:tx>
          <c:spPr>
            <a:ln w="28575" cap="rnd">
              <a:solidFill>
                <a:schemeClr val="accent1"/>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pt idx="22">
                  <c:v>9173</c:v>
                </c:pt>
              </c:numCache>
            </c:numRef>
          </c:val>
          <c:smooth val="0"/>
          <c:extLst>
            <c:ext xmlns:c16="http://schemas.microsoft.com/office/drawing/2014/chart" uri="{C3380CC4-5D6E-409C-BE32-E72D297353CC}">
              <c16:uniqueId val="{00000005-57B1-4D91-BD35-3E650CAFA2A6}"/>
            </c:ext>
          </c:extLst>
        </c:ser>
        <c:ser>
          <c:idx val="6"/>
          <c:order val="6"/>
          <c:tx>
            <c:strRef>
              <c:f>Sheet1!$A$8</c:f>
              <c:strCache>
                <c:ptCount val="1"/>
                <c:pt idx="0">
                  <c:v>Antidepressants</c:v>
                </c:pt>
              </c:strCache>
            </c:strRef>
          </c:tx>
          <c:spPr>
            <a:ln w="28575" cap="rnd">
              <a:solidFill>
                <a:schemeClr val="accent1">
                  <a:lumMod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Sheet1!$B$8:$X$8</c:f>
              <c:numCache>
                <c:formatCode>#,##0</c:formatCode>
                <c:ptCount val="23"/>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pt idx="21">
                  <c:v>5597</c:v>
                </c:pt>
                <c:pt idx="22">
                  <c:v>5859</c:v>
                </c:pt>
              </c:numCache>
            </c:numRef>
          </c:val>
          <c:smooth val="0"/>
          <c:extLst>
            <c:ext xmlns:c16="http://schemas.microsoft.com/office/drawing/2014/chart" uri="{C3380CC4-5D6E-409C-BE32-E72D297353CC}">
              <c16:uniqueId val="{00000006-57B1-4D91-BD35-3E650CAFA2A6}"/>
            </c:ext>
          </c:extLst>
        </c:ser>
        <c:dLbls>
          <c:showLegendKey val="0"/>
          <c:showVal val="0"/>
          <c:showCatName val="0"/>
          <c:showSerName val="0"/>
          <c:showPercent val="0"/>
          <c:showBubbleSize val="0"/>
        </c:dLbls>
        <c:smooth val="0"/>
        <c:axId val="495692360"/>
        <c:axId val="495692688"/>
      </c:lineChart>
      <c:catAx>
        <c:axId val="49569236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495692688"/>
        <c:crosses val="autoZero"/>
        <c:auto val="1"/>
        <c:lblAlgn val="ctr"/>
        <c:lblOffset val="100"/>
        <c:tickLblSkip val="1"/>
        <c:tickMarkSkip val="1"/>
        <c:noMultiLvlLbl val="0"/>
      </c:catAx>
      <c:valAx>
        <c:axId val="495692688"/>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5692360"/>
        <c:crosses val="autoZero"/>
        <c:crossBetween val="midCat"/>
        <c:majorUnit val="20000"/>
      </c:valAx>
      <c:spPr>
        <a:noFill/>
        <a:ln>
          <a:noFill/>
        </a:ln>
        <a:effectLst/>
      </c:spPr>
    </c:plotArea>
    <c:legend>
      <c:legendPos val="r"/>
      <c:layout>
        <c:manualLayout>
          <c:xMode val="edge"/>
          <c:yMode val="edge"/>
          <c:x val="0.10673555046125564"/>
          <c:y val="2.5991451816652605E-2"/>
          <c:w val="0.61001582521035747"/>
          <c:h val="0.408423087957339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00_3EB1E649.xml><?xml version="1.0" encoding="utf-8"?>
<p188:cmLst xmlns:a="http://schemas.openxmlformats.org/drawingml/2006/main" xmlns:r="http://schemas.openxmlformats.org/officeDocument/2006/relationships" xmlns:p188="http://schemas.microsoft.com/office/powerpoint/2018/8/main">
  <p188:cm id="{D8BA07CD-F0FA-4769-ABFB-2223553A3A1A}" authorId="{E79314CD-F727-7B13-59E5-52D2C91E1862}" status="resolved" created="2023-06-13T17:36:12.693" complete="100000">
    <pc:sldMkLst xmlns:pc="http://schemas.microsoft.com/office/powerpoint/2013/main/command">
      <pc:docMk/>
      <pc:sldMk cId="1051846217" sldId="512"/>
    </pc:sldMkLst>
    <p188:txBody>
      <a:bodyPr/>
      <a:lstStyle/>
      <a:p>
        <a:r>
          <a:rPr lang="en-US"/>
          <a:t>Comment for NASAN: Please include references on the slide for all content and graphics. Please do this in a consistent format throughout. We recommend a reference number at the end of statements that need attribution and that link to a reference list slide at the end of the presentation. During our review, we noticed some text was copied and pasted directly from websites or articles (sometimes without attribution); JBS has reviewed with that in mind and has included URLs for source information in the notes section. Please reference original sources, as applicable. I know you were working to obtain and document permissions to use images of the naloxone formulations; please be sure those are obtained and attributions are applied appropriately throughout. </a:t>
        </a:r>
      </a:p>
    </p188:txBody>
  </p188:cm>
</p188:cmLst>
</file>

<file path=ppt/comments/modernComment_21B_75C13E3B.xml><?xml version="1.0" encoding="utf-8"?>
<p188:cmLst xmlns:a="http://schemas.openxmlformats.org/drawingml/2006/main" xmlns:r="http://schemas.openxmlformats.org/officeDocument/2006/relationships" xmlns:p188="http://schemas.microsoft.com/office/powerpoint/2018/8/main">
  <p188:cm id="{CC30A1C6-457E-4052-B4C5-05E9DC68B9EB}" authorId="{E79314CD-F727-7B13-59E5-52D2C91E1862}" status="resolved" created="2023-06-21T18:54:31.043" complete="100000">
    <pc:sldMkLst xmlns:pc="http://schemas.microsoft.com/office/powerpoint/2013/main/command">
      <pc:docMk/>
      <pc:sldMk cId="1975598651" sldId="539"/>
    </pc:sldMkLst>
    <p188:txBody>
      <a:bodyPr/>
      <a:lstStyle/>
      <a:p>
        <a:r>
          <a:rPr lang="en-US"/>
          <a:t>NASN: be sure to obtain necessary permissions for images for this section.</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FA3BE-4028-4F37-BFF1-04DE622CEE9E}" type="doc">
      <dgm:prSet loTypeId="urn:microsoft.com/office/officeart/2005/8/layout/process2" loCatId="process" qsTypeId="urn:microsoft.com/office/officeart/2005/8/quickstyle/simple3" qsCatId="simple" csTypeId="urn:microsoft.com/office/officeart/2005/8/colors/accent1_2" csCatId="accent1" phldr="1"/>
      <dgm:spPr/>
    </dgm:pt>
    <dgm:pt modelId="{70F30FD6-610A-4279-9B6C-4E046D3E44A1}">
      <dgm:prSet phldrT="[Text]" custT="1"/>
      <dgm:spPr/>
      <dgm:t>
        <a:bodyPr/>
        <a:lstStyle/>
        <a:p>
          <a:r>
            <a:rPr lang="en-US" sz="2400" dirty="0"/>
            <a:t>Someone is exposed to a dose of opioids too strong for their body to process</a:t>
          </a:r>
        </a:p>
      </dgm:t>
    </dgm:pt>
    <dgm:pt modelId="{583A7ADB-E2C2-4375-B6EE-2B091E33400B}" type="parTrans" cxnId="{D80E6BB3-1EC7-4D8D-8917-4632C0FF4E0E}">
      <dgm:prSet/>
      <dgm:spPr/>
      <dgm:t>
        <a:bodyPr/>
        <a:lstStyle/>
        <a:p>
          <a:endParaRPr lang="en-US" sz="2400"/>
        </a:p>
      </dgm:t>
    </dgm:pt>
    <dgm:pt modelId="{2787BA05-37FB-4249-A8D0-249E207D0CCA}" type="sibTrans" cxnId="{D80E6BB3-1EC7-4D8D-8917-4632C0FF4E0E}">
      <dgm:prSet custT="1"/>
      <dgm:spPr/>
      <dgm:t>
        <a:bodyPr/>
        <a:lstStyle/>
        <a:p>
          <a:endParaRPr lang="en-US" sz="1800"/>
        </a:p>
      </dgm:t>
    </dgm:pt>
    <dgm:pt modelId="{8C2FA25D-A4D0-4DC4-BC6A-C39995496151}">
      <dgm:prSet phldrT="[Text]" custT="1"/>
      <dgm:spPr/>
      <dgm:t>
        <a:bodyPr/>
        <a:lstStyle/>
        <a:p>
          <a:r>
            <a:rPr lang="en-US" sz="2400" dirty="0"/>
            <a:t>Slow breathing or no breathing</a:t>
          </a:r>
        </a:p>
      </dgm:t>
    </dgm:pt>
    <dgm:pt modelId="{CE69F7E5-B3C6-4B47-932E-DFDFD12990A9}" type="parTrans" cxnId="{FC3A221B-769B-4F06-926E-958D21FE8276}">
      <dgm:prSet/>
      <dgm:spPr/>
      <dgm:t>
        <a:bodyPr/>
        <a:lstStyle/>
        <a:p>
          <a:endParaRPr lang="en-US" sz="2400"/>
        </a:p>
      </dgm:t>
    </dgm:pt>
    <dgm:pt modelId="{82C7733D-2F42-4116-A9C1-770334F2F31A}" type="sibTrans" cxnId="{FC3A221B-769B-4F06-926E-958D21FE8276}">
      <dgm:prSet custT="1"/>
      <dgm:spPr/>
      <dgm:t>
        <a:bodyPr/>
        <a:lstStyle/>
        <a:p>
          <a:endParaRPr lang="en-US" sz="1800"/>
        </a:p>
      </dgm:t>
    </dgm:pt>
    <dgm:pt modelId="{403F387A-C3E4-4DF9-B39D-A5E8D9CA9FE0}">
      <dgm:prSet phldrT="[Text]" custT="1"/>
      <dgm:spPr/>
      <dgm:t>
        <a:bodyPr/>
        <a:lstStyle/>
        <a:p>
          <a:r>
            <a:rPr lang="en-US" sz="2400" dirty="0"/>
            <a:t>Hypoxia (not enough oxygen getting to the brain)</a:t>
          </a:r>
        </a:p>
      </dgm:t>
    </dgm:pt>
    <dgm:pt modelId="{46032295-9083-402A-AD97-53D89B669001}" type="parTrans" cxnId="{BF549E21-7601-4C58-88EE-EA713413C5AB}">
      <dgm:prSet/>
      <dgm:spPr/>
      <dgm:t>
        <a:bodyPr/>
        <a:lstStyle/>
        <a:p>
          <a:endParaRPr lang="en-US" sz="2400"/>
        </a:p>
      </dgm:t>
    </dgm:pt>
    <dgm:pt modelId="{66580D7B-85A1-4AC8-84E0-44F0891336CF}" type="sibTrans" cxnId="{BF549E21-7601-4C58-88EE-EA713413C5AB}">
      <dgm:prSet custT="1"/>
      <dgm:spPr/>
      <dgm:t>
        <a:bodyPr/>
        <a:lstStyle/>
        <a:p>
          <a:endParaRPr lang="en-US" sz="1800"/>
        </a:p>
      </dgm:t>
    </dgm:pt>
    <dgm:pt modelId="{B5276865-5DE6-4405-BEA5-58DA399FEFC7}">
      <dgm:prSet phldrT="[Text]" custT="1"/>
      <dgm:spPr/>
      <dgm:t>
        <a:bodyPr/>
        <a:lstStyle/>
        <a:p>
          <a:r>
            <a:rPr lang="en-US" sz="2400" b="0" i="0" dirty="0"/>
            <a:t>Psychological/neurological effects, c</a:t>
          </a:r>
          <a:r>
            <a:rPr lang="en-US" sz="2400" dirty="0"/>
            <a:t>oma, permanent brain damage, or death</a:t>
          </a:r>
        </a:p>
      </dgm:t>
    </dgm:pt>
    <dgm:pt modelId="{8DEB6AAA-3F10-480D-BAFF-3B45D3D5CC10}" type="parTrans" cxnId="{3A17D608-B44C-43D9-9BDC-D943E57B3846}">
      <dgm:prSet/>
      <dgm:spPr/>
      <dgm:t>
        <a:bodyPr/>
        <a:lstStyle/>
        <a:p>
          <a:endParaRPr lang="en-US" sz="2400"/>
        </a:p>
      </dgm:t>
    </dgm:pt>
    <dgm:pt modelId="{B11193D8-A754-4D89-926E-662C74B75465}" type="sibTrans" cxnId="{3A17D608-B44C-43D9-9BDC-D943E57B3846}">
      <dgm:prSet/>
      <dgm:spPr/>
      <dgm:t>
        <a:bodyPr/>
        <a:lstStyle/>
        <a:p>
          <a:endParaRPr lang="en-US" sz="2400"/>
        </a:p>
      </dgm:t>
    </dgm:pt>
    <dgm:pt modelId="{D28C61B9-D3A9-45D2-986C-58A2471C3CB7}" type="pres">
      <dgm:prSet presAssocID="{4D8FA3BE-4028-4F37-BFF1-04DE622CEE9E}" presName="linearFlow" presStyleCnt="0">
        <dgm:presLayoutVars>
          <dgm:resizeHandles val="exact"/>
        </dgm:presLayoutVars>
      </dgm:prSet>
      <dgm:spPr/>
    </dgm:pt>
    <dgm:pt modelId="{C3300369-5E71-47C1-8B37-7498E1D98CEF}" type="pres">
      <dgm:prSet presAssocID="{70F30FD6-610A-4279-9B6C-4E046D3E44A1}" presName="node" presStyleLbl="node1" presStyleIdx="0" presStyleCnt="4">
        <dgm:presLayoutVars>
          <dgm:bulletEnabled val="1"/>
        </dgm:presLayoutVars>
      </dgm:prSet>
      <dgm:spPr/>
    </dgm:pt>
    <dgm:pt modelId="{FD6C59D9-8D58-4E90-879F-E4456A759536}" type="pres">
      <dgm:prSet presAssocID="{2787BA05-37FB-4249-A8D0-249E207D0CCA}" presName="sibTrans" presStyleLbl="sibTrans2D1" presStyleIdx="0" presStyleCnt="3"/>
      <dgm:spPr/>
    </dgm:pt>
    <dgm:pt modelId="{08817255-D39A-4AB8-A757-CE230A91B7F4}" type="pres">
      <dgm:prSet presAssocID="{2787BA05-37FB-4249-A8D0-249E207D0CCA}" presName="connectorText" presStyleLbl="sibTrans2D1" presStyleIdx="0" presStyleCnt="3"/>
      <dgm:spPr/>
    </dgm:pt>
    <dgm:pt modelId="{96CF2823-A654-422F-B20C-CF2B7D222E61}" type="pres">
      <dgm:prSet presAssocID="{8C2FA25D-A4D0-4DC4-BC6A-C39995496151}" presName="node" presStyleLbl="node1" presStyleIdx="1" presStyleCnt="4">
        <dgm:presLayoutVars>
          <dgm:bulletEnabled val="1"/>
        </dgm:presLayoutVars>
      </dgm:prSet>
      <dgm:spPr/>
    </dgm:pt>
    <dgm:pt modelId="{2EEAB893-51A7-42BF-A76B-3B3BE994181F}" type="pres">
      <dgm:prSet presAssocID="{82C7733D-2F42-4116-A9C1-770334F2F31A}" presName="sibTrans" presStyleLbl="sibTrans2D1" presStyleIdx="1" presStyleCnt="3"/>
      <dgm:spPr/>
    </dgm:pt>
    <dgm:pt modelId="{D10380BC-31E5-4788-822D-E9E4EAB2B200}" type="pres">
      <dgm:prSet presAssocID="{82C7733D-2F42-4116-A9C1-770334F2F31A}" presName="connectorText" presStyleLbl="sibTrans2D1" presStyleIdx="1" presStyleCnt="3"/>
      <dgm:spPr/>
    </dgm:pt>
    <dgm:pt modelId="{50182131-9998-4E43-9D23-00B94314A15E}" type="pres">
      <dgm:prSet presAssocID="{403F387A-C3E4-4DF9-B39D-A5E8D9CA9FE0}" presName="node" presStyleLbl="node1" presStyleIdx="2" presStyleCnt="4">
        <dgm:presLayoutVars>
          <dgm:bulletEnabled val="1"/>
        </dgm:presLayoutVars>
      </dgm:prSet>
      <dgm:spPr/>
    </dgm:pt>
    <dgm:pt modelId="{2A8C3D90-44F7-4E28-84C1-30B9313193B3}" type="pres">
      <dgm:prSet presAssocID="{66580D7B-85A1-4AC8-84E0-44F0891336CF}" presName="sibTrans" presStyleLbl="sibTrans2D1" presStyleIdx="2" presStyleCnt="3"/>
      <dgm:spPr/>
    </dgm:pt>
    <dgm:pt modelId="{CF3284C3-1711-408F-9C08-D556C44A1A9A}" type="pres">
      <dgm:prSet presAssocID="{66580D7B-85A1-4AC8-84E0-44F0891336CF}" presName="connectorText" presStyleLbl="sibTrans2D1" presStyleIdx="2" presStyleCnt="3"/>
      <dgm:spPr/>
    </dgm:pt>
    <dgm:pt modelId="{C66E5C36-C0A0-4C72-A092-FB2E3D9E8066}" type="pres">
      <dgm:prSet presAssocID="{B5276865-5DE6-4405-BEA5-58DA399FEFC7}" presName="node" presStyleLbl="node1" presStyleIdx="3" presStyleCnt="4">
        <dgm:presLayoutVars>
          <dgm:bulletEnabled val="1"/>
        </dgm:presLayoutVars>
      </dgm:prSet>
      <dgm:spPr/>
    </dgm:pt>
  </dgm:ptLst>
  <dgm:cxnLst>
    <dgm:cxn modelId="{7AE0DC00-475D-45A8-9EEF-876A2C14D7F5}" type="presOf" srcId="{403F387A-C3E4-4DF9-B39D-A5E8D9CA9FE0}" destId="{50182131-9998-4E43-9D23-00B94314A15E}" srcOrd="0" destOrd="0" presId="urn:microsoft.com/office/officeart/2005/8/layout/process2"/>
    <dgm:cxn modelId="{3A17D608-B44C-43D9-9BDC-D943E57B3846}" srcId="{4D8FA3BE-4028-4F37-BFF1-04DE622CEE9E}" destId="{B5276865-5DE6-4405-BEA5-58DA399FEFC7}" srcOrd="3" destOrd="0" parTransId="{8DEB6AAA-3F10-480D-BAFF-3B45D3D5CC10}" sibTransId="{B11193D8-A754-4D89-926E-662C74B75465}"/>
    <dgm:cxn modelId="{04E43A16-5DCC-4F80-AAAA-AED5F9248670}" type="presOf" srcId="{2787BA05-37FB-4249-A8D0-249E207D0CCA}" destId="{FD6C59D9-8D58-4E90-879F-E4456A759536}" srcOrd="0" destOrd="0" presId="urn:microsoft.com/office/officeart/2005/8/layout/process2"/>
    <dgm:cxn modelId="{FC3A221B-769B-4F06-926E-958D21FE8276}" srcId="{4D8FA3BE-4028-4F37-BFF1-04DE622CEE9E}" destId="{8C2FA25D-A4D0-4DC4-BC6A-C39995496151}" srcOrd="1" destOrd="0" parTransId="{CE69F7E5-B3C6-4B47-932E-DFDFD12990A9}" sibTransId="{82C7733D-2F42-4116-A9C1-770334F2F31A}"/>
    <dgm:cxn modelId="{BF549E21-7601-4C58-88EE-EA713413C5AB}" srcId="{4D8FA3BE-4028-4F37-BFF1-04DE622CEE9E}" destId="{403F387A-C3E4-4DF9-B39D-A5E8D9CA9FE0}" srcOrd="2" destOrd="0" parTransId="{46032295-9083-402A-AD97-53D89B669001}" sibTransId="{66580D7B-85A1-4AC8-84E0-44F0891336CF}"/>
    <dgm:cxn modelId="{BB8C1472-1403-4E9E-AB18-C5756D0C2150}" type="presOf" srcId="{4D8FA3BE-4028-4F37-BFF1-04DE622CEE9E}" destId="{D28C61B9-D3A9-45D2-986C-58A2471C3CB7}" srcOrd="0" destOrd="0" presId="urn:microsoft.com/office/officeart/2005/8/layout/process2"/>
    <dgm:cxn modelId="{13D3C998-296D-4E9B-AAD4-78F44D2C9550}" type="presOf" srcId="{66580D7B-85A1-4AC8-84E0-44F0891336CF}" destId="{2A8C3D90-44F7-4E28-84C1-30B9313193B3}" srcOrd="0" destOrd="0" presId="urn:microsoft.com/office/officeart/2005/8/layout/process2"/>
    <dgm:cxn modelId="{AF36419E-39B6-4EEC-AB03-4749CF246430}" type="presOf" srcId="{66580D7B-85A1-4AC8-84E0-44F0891336CF}" destId="{CF3284C3-1711-408F-9C08-D556C44A1A9A}" srcOrd="1" destOrd="0" presId="urn:microsoft.com/office/officeart/2005/8/layout/process2"/>
    <dgm:cxn modelId="{D80E6BB3-1EC7-4D8D-8917-4632C0FF4E0E}" srcId="{4D8FA3BE-4028-4F37-BFF1-04DE622CEE9E}" destId="{70F30FD6-610A-4279-9B6C-4E046D3E44A1}" srcOrd="0" destOrd="0" parTransId="{583A7ADB-E2C2-4375-B6EE-2B091E33400B}" sibTransId="{2787BA05-37FB-4249-A8D0-249E207D0CCA}"/>
    <dgm:cxn modelId="{4A18BAE3-A57A-4432-BC4A-0DA874B9402C}" type="presOf" srcId="{82C7733D-2F42-4116-A9C1-770334F2F31A}" destId="{D10380BC-31E5-4788-822D-E9E4EAB2B200}" srcOrd="1" destOrd="0" presId="urn:microsoft.com/office/officeart/2005/8/layout/process2"/>
    <dgm:cxn modelId="{6DA007E4-66F0-4D4D-A2AA-3CFF8EDDB670}" type="presOf" srcId="{82C7733D-2F42-4116-A9C1-770334F2F31A}" destId="{2EEAB893-51A7-42BF-A76B-3B3BE994181F}" srcOrd="0" destOrd="0" presId="urn:microsoft.com/office/officeart/2005/8/layout/process2"/>
    <dgm:cxn modelId="{8A4651EB-43C9-438C-AE89-2F3B57E13276}" type="presOf" srcId="{B5276865-5DE6-4405-BEA5-58DA399FEFC7}" destId="{C66E5C36-C0A0-4C72-A092-FB2E3D9E8066}" srcOrd="0" destOrd="0" presId="urn:microsoft.com/office/officeart/2005/8/layout/process2"/>
    <dgm:cxn modelId="{EAAFAEF1-124E-4C06-BEE1-1DDBAA6E5597}" type="presOf" srcId="{2787BA05-37FB-4249-A8D0-249E207D0CCA}" destId="{08817255-D39A-4AB8-A757-CE230A91B7F4}" srcOrd="1" destOrd="0" presId="urn:microsoft.com/office/officeart/2005/8/layout/process2"/>
    <dgm:cxn modelId="{147B84F8-CA51-428F-AAC7-1C6BCFE4A6E0}" type="presOf" srcId="{8C2FA25D-A4D0-4DC4-BC6A-C39995496151}" destId="{96CF2823-A654-422F-B20C-CF2B7D222E61}" srcOrd="0" destOrd="0" presId="urn:microsoft.com/office/officeart/2005/8/layout/process2"/>
    <dgm:cxn modelId="{E61715FD-4D9D-4CC8-85C6-A1E91A6705D7}" type="presOf" srcId="{70F30FD6-610A-4279-9B6C-4E046D3E44A1}" destId="{C3300369-5E71-47C1-8B37-7498E1D98CEF}" srcOrd="0" destOrd="0" presId="urn:microsoft.com/office/officeart/2005/8/layout/process2"/>
    <dgm:cxn modelId="{FEF74176-1743-4D11-B919-DAF17BE1B352}" type="presParOf" srcId="{D28C61B9-D3A9-45D2-986C-58A2471C3CB7}" destId="{C3300369-5E71-47C1-8B37-7498E1D98CEF}" srcOrd="0" destOrd="0" presId="urn:microsoft.com/office/officeart/2005/8/layout/process2"/>
    <dgm:cxn modelId="{2A83CA13-4E20-41AA-98A5-1A270BA9BB9F}" type="presParOf" srcId="{D28C61B9-D3A9-45D2-986C-58A2471C3CB7}" destId="{FD6C59D9-8D58-4E90-879F-E4456A759536}" srcOrd="1" destOrd="0" presId="urn:microsoft.com/office/officeart/2005/8/layout/process2"/>
    <dgm:cxn modelId="{628A0ADB-8D07-49ED-9180-614945176DDD}" type="presParOf" srcId="{FD6C59D9-8D58-4E90-879F-E4456A759536}" destId="{08817255-D39A-4AB8-A757-CE230A91B7F4}" srcOrd="0" destOrd="0" presId="urn:microsoft.com/office/officeart/2005/8/layout/process2"/>
    <dgm:cxn modelId="{F6E8A091-E096-481F-A489-0EBC5E022CE7}" type="presParOf" srcId="{D28C61B9-D3A9-45D2-986C-58A2471C3CB7}" destId="{96CF2823-A654-422F-B20C-CF2B7D222E61}" srcOrd="2" destOrd="0" presId="urn:microsoft.com/office/officeart/2005/8/layout/process2"/>
    <dgm:cxn modelId="{356D439F-75F8-4092-9C82-9783B5D1F63D}" type="presParOf" srcId="{D28C61B9-D3A9-45D2-986C-58A2471C3CB7}" destId="{2EEAB893-51A7-42BF-A76B-3B3BE994181F}" srcOrd="3" destOrd="0" presId="urn:microsoft.com/office/officeart/2005/8/layout/process2"/>
    <dgm:cxn modelId="{B1243721-4A53-4A39-B07D-7FD074577DC4}" type="presParOf" srcId="{2EEAB893-51A7-42BF-A76B-3B3BE994181F}" destId="{D10380BC-31E5-4788-822D-E9E4EAB2B200}" srcOrd="0" destOrd="0" presId="urn:microsoft.com/office/officeart/2005/8/layout/process2"/>
    <dgm:cxn modelId="{78A24D1D-E795-4BF8-A54F-CC88E4A22F10}" type="presParOf" srcId="{D28C61B9-D3A9-45D2-986C-58A2471C3CB7}" destId="{50182131-9998-4E43-9D23-00B94314A15E}" srcOrd="4" destOrd="0" presId="urn:microsoft.com/office/officeart/2005/8/layout/process2"/>
    <dgm:cxn modelId="{453DD10B-D24B-4CAD-8621-06015F37AAD7}" type="presParOf" srcId="{D28C61B9-D3A9-45D2-986C-58A2471C3CB7}" destId="{2A8C3D90-44F7-4E28-84C1-30B9313193B3}" srcOrd="5" destOrd="0" presId="urn:microsoft.com/office/officeart/2005/8/layout/process2"/>
    <dgm:cxn modelId="{85F50020-AAF3-46FD-A77A-A01BBEE6FA3C}" type="presParOf" srcId="{2A8C3D90-44F7-4E28-84C1-30B9313193B3}" destId="{CF3284C3-1711-408F-9C08-D556C44A1A9A}" srcOrd="0" destOrd="0" presId="urn:microsoft.com/office/officeart/2005/8/layout/process2"/>
    <dgm:cxn modelId="{3C75386A-4F75-42A1-926B-765A631FE066}" type="presParOf" srcId="{D28C61B9-D3A9-45D2-986C-58A2471C3CB7}" destId="{C66E5C36-C0A0-4C72-A092-FB2E3D9E8066}"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121AEC-5E19-4DD0-9998-C83E3AAE3114}"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6802B426-E44C-4BE2-971C-303C2F560A63}">
      <dgm:prSet custT="1"/>
      <dgm:spPr/>
      <dgm:t>
        <a:bodyPr/>
        <a:lstStyle/>
        <a:p>
          <a:r>
            <a:rPr lang="en-US" sz="2400" dirty="0">
              <a:highlight>
                <a:srgbClr val="FFFF00"/>
              </a:highlight>
            </a:rPr>
            <a:t>ADD information on whether EMS, police and fire fighters carry naloxone in your community.</a:t>
          </a:r>
        </a:p>
      </dgm:t>
    </dgm:pt>
    <dgm:pt modelId="{A773EDF3-32AD-4068-9086-055CBB084995}" type="parTrans" cxnId="{02D5CD32-46AF-4F4C-BBDC-5C8446ECBAB2}">
      <dgm:prSet/>
      <dgm:spPr/>
      <dgm:t>
        <a:bodyPr/>
        <a:lstStyle/>
        <a:p>
          <a:endParaRPr lang="en-US"/>
        </a:p>
      </dgm:t>
    </dgm:pt>
    <dgm:pt modelId="{DCAD3672-4934-467D-8128-C44EB58262B3}" type="sibTrans" cxnId="{02D5CD32-46AF-4F4C-BBDC-5C8446ECBAB2}">
      <dgm:prSet/>
      <dgm:spPr/>
      <dgm:t>
        <a:bodyPr/>
        <a:lstStyle/>
        <a:p>
          <a:endParaRPr lang="en-US"/>
        </a:p>
      </dgm:t>
    </dgm:pt>
    <dgm:pt modelId="{95573D37-1B5D-41AC-87BA-FE80C84DEA32}">
      <dgm:prSet custT="1"/>
      <dgm:spPr/>
      <dgm:t>
        <a:bodyPr/>
        <a:lstStyle/>
        <a:p>
          <a:r>
            <a:rPr lang="en-US" sz="2400" dirty="0">
              <a:highlight>
                <a:srgbClr val="FFFF00"/>
              </a:highlight>
            </a:rPr>
            <a:t>ADD information on whether your school’s police officer carries naloxone.</a:t>
          </a:r>
        </a:p>
      </dgm:t>
    </dgm:pt>
    <dgm:pt modelId="{2278C07C-361D-48D8-B764-398E058F391D}" type="parTrans" cxnId="{ED8EEAD3-9E7B-4866-9D13-4C90D6353B49}">
      <dgm:prSet/>
      <dgm:spPr/>
      <dgm:t>
        <a:bodyPr/>
        <a:lstStyle/>
        <a:p>
          <a:endParaRPr lang="en-US"/>
        </a:p>
      </dgm:t>
    </dgm:pt>
    <dgm:pt modelId="{D9CA8E9E-ED21-4FB1-B020-BBDDDB0CB2DB}" type="sibTrans" cxnId="{ED8EEAD3-9E7B-4866-9D13-4C90D6353B49}">
      <dgm:prSet/>
      <dgm:spPr/>
      <dgm:t>
        <a:bodyPr/>
        <a:lstStyle/>
        <a:p>
          <a:endParaRPr lang="en-US"/>
        </a:p>
      </dgm:t>
    </dgm:pt>
    <dgm:pt modelId="{1BA6EC81-A500-4E94-AF25-2C049CF3FA8D}" type="pres">
      <dgm:prSet presAssocID="{83121AEC-5E19-4DD0-9998-C83E3AAE3114}" presName="hierChild1" presStyleCnt="0">
        <dgm:presLayoutVars>
          <dgm:chPref val="1"/>
          <dgm:dir/>
          <dgm:animOne val="branch"/>
          <dgm:animLvl val="lvl"/>
          <dgm:resizeHandles/>
        </dgm:presLayoutVars>
      </dgm:prSet>
      <dgm:spPr/>
    </dgm:pt>
    <dgm:pt modelId="{FF1407DF-3003-4022-AB54-D2FA6F9A492D}" type="pres">
      <dgm:prSet presAssocID="{6802B426-E44C-4BE2-971C-303C2F560A63}" presName="hierRoot1" presStyleCnt="0"/>
      <dgm:spPr/>
    </dgm:pt>
    <dgm:pt modelId="{AEB9CA05-9CA5-4D18-ABCC-40F79692D597}" type="pres">
      <dgm:prSet presAssocID="{6802B426-E44C-4BE2-971C-303C2F560A63}" presName="composite" presStyleCnt="0"/>
      <dgm:spPr/>
    </dgm:pt>
    <dgm:pt modelId="{6D764BC4-018A-4579-B3FF-13BEC9F1DF0C}" type="pres">
      <dgm:prSet presAssocID="{6802B426-E44C-4BE2-971C-303C2F560A63}" presName="background" presStyleLbl="node0" presStyleIdx="0" presStyleCnt="2"/>
      <dgm:spPr/>
    </dgm:pt>
    <dgm:pt modelId="{44E93CB3-EB35-4E4C-A191-8224C1D4FCE7}" type="pres">
      <dgm:prSet presAssocID="{6802B426-E44C-4BE2-971C-303C2F560A63}" presName="text" presStyleLbl="fgAcc0" presStyleIdx="0" presStyleCnt="2">
        <dgm:presLayoutVars>
          <dgm:chPref val="3"/>
        </dgm:presLayoutVars>
      </dgm:prSet>
      <dgm:spPr/>
    </dgm:pt>
    <dgm:pt modelId="{1EEC8755-FC72-4F4D-8421-F944C345271B}" type="pres">
      <dgm:prSet presAssocID="{6802B426-E44C-4BE2-971C-303C2F560A63}" presName="hierChild2" presStyleCnt="0"/>
      <dgm:spPr/>
    </dgm:pt>
    <dgm:pt modelId="{60F65248-5932-43AA-BE71-7FB5B71F6060}" type="pres">
      <dgm:prSet presAssocID="{95573D37-1B5D-41AC-87BA-FE80C84DEA32}" presName="hierRoot1" presStyleCnt="0"/>
      <dgm:spPr/>
    </dgm:pt>
    <dgm:pt modelId="{063C59D4-6287-432B-AEE7-3AC5615A925D}" type="pres">
      <dgm:prSet presAssocID="{95573D37-1B5D-41AC-87BA-FE80C84DEA32}" presName="composite" presStyleCnt="0"/>
      <dgm:spPr/>
    </dgm:pt>
    <dgm:pt modelId="{244FE161-77B3-457A-A35B-E6DD0269C5C2}" type="pres">
      <dgm:prSet presAssocID="{95573D37-1B5D-41AC-87BA-FE80C84DEA32}" presName="background" presStyleLbl="node0" presStyleIdx="1" presStyleCnt="2"/>
      <dgm:spPr/>
    </dgm:pt>
    <dgm:pt modelId="{7FC3452B-DA6E-4DF1-8C62-994F4183016D}" type="pres">
      <dgm:prSet presAssocID="{95573D37-1B5D-41AC-87BA-FE80C84DEA32}" presName="text" presStyleLbl="fgAcc0" presStyleIdx="1" presStyleCnt="2">
        <dgm:presLayoutVars>
          <dgm:chPref val="3"/>
        </dgm:presLayoutVars>
      </dgm:prSet>
      <dgm:spPr/>
    </dgm:pt>
    <dgm:pt modelId="{2F3775A6-9E33-4E52-A788-FF1232EA2EAA}" type="pres">
      <dgm:prSet presAssocID="{95573D37-1B5D-41AC-87BA-FE80C84DEA32}" presName="hierChild2" presStyleCnt="0"/>
      <dgm:spPr/>
    </dgm:pt>
  </dgm:ptLst>
  <dgm:cxnLst>
    <dgm:cxn modelId="{02D5CD32-46AF-4F4C-BBDC-5C8446ECBAB2}" srcId="{83121AEC-5E19-4DD0-9998-C83E3AAE3114}" destId="{6802B426-E44C-4BE2-971C-303C2F560A63}" srcOrd="0" destOrd="0" parTransId="{A773EDF3-32AD-4068-9086-055CBB084995}" sibTransId="{DCAD3672-4934-467D-8128-C44EB58262B3}"/>
    <dgm:cxn modelId="{45478E79-9F31-4B01-9A1D-0206F863C3FE}" type="presOf" srcId="{95573D37-1B5D-41AC-87BA-FE80C84DEA32}" destId="{7FC3452B-DA6E-4DF1-8C62-994F4183016D}" srcOrd="0" destOrd="0" presId="urn:microsoft.com/office/officeart/2005/8/layout/hierarchy1"/>
    <dgm:cxn modelId="{84B7CFB0-3373-42B2-BCD2-4D28705168AD}" type="presOf" srcId="{83121AEC-5E19-4DD0-9998-C83E3AAE3114}" destId="{1BA6EC81-A500-4E94-AF25-2C049CF3FA8D}" srcOrd="0" destOrd="0" presId="urn:microsoft.com/office/officeart/2005/8/layout/hierarchy1"/>
    <dgm:cxn modelId="{E0F098B4-38DA-4AD5-8A8F-DFF276838CD2}" type="presOf" srcId="{6802B426-E44C-4BE2-971C-303C2F560A63}" destId="{44E93CB3-EB35-4E4C-A191-8224C1D4FCE7}" srcOrd="0" destOrd="0" presId="urn:microsoft.com/office/officeart/2005/8/layout/hierarchy1"/>
    <dgm:cxn modelId="{ED8EEAD3-9E7B-4866-9D13-4C90D6353B49}" srcId="{83121AEC-5E19-4DD0-9998-C83E3AAE3114}" destId="{95573D37-1B5D-41AC-87BA-FE80C84DEA32}" srcOrd="1" destOrd="0" parTransId="{2278C07C-361D-48D8-B764-398E058F391D}" sibTransId="{D9CA8E9E-ED21-4FB1-B020-BBDDDB0CB2DB}"/>
    <dgm:cxn modelId="{9EB4B0EF-BABC-43F5-A187-E3B973639ACD}" type="presParOf" srcId="{1BA6EC81-A500-4E94-AF25-2C049CF3FA8D}" destId="{FF1407DF-3003-4022-AB54-D2FA6F9A492D}" srcOrd="0" destOrd="0" presId="urn:microsoft.com/office/officeart/2005/8/layout/hierarchy1"/>
    <dgm:cxn modelId="{E78543F0-D744-4970-991A-9753CDF75B25}" type="presParOf" srcId="{FF1407DF-3003-4022-AB54-D2FA6F9A492D}" destId="{AEB9CA05-9CA5-4D18-ABCC-40F79692D597}" srcOrd="0" destOrd="0" presId="urn:microsoft.com/office/officeart/2005/8/layout/hierarchy1"/>
    <dgm:cxn modelId="{9F329829-A27C-4858-A37D-A442F675040A}" type="presParOf" srcId="{AEB9CA05-9CA5-4D18-ABCC-40F79692D597}" destId="{6D764BC4-018A-4579-B3FF-13BEC9F1DF0C}" srcOrd="0" destOrd="0" presId="urn:microsoft.com/office/officeart/2005/8/layout/hierarchy1"/>
    <dgm:cxn modelId="{EEAA82E6-EF89-4307-8908-F6C5C55805E5}" type="presParOf" srcId="{AEB9CA05-9CA5-4D18-ABCC-40F79692D597}" destId="{44E93CB3-EB35-4E4C-A191-8224C1D4FCE7}" srcOrd="1" destOrd="0" presId="urn:microsoft.com/office/officeart/2005/8/layout/hierarchy1"/>
    <dgm:cxn modelId="{5AA6850F-46E4-4D18-97D9-00FBF7853342}" type="presParOf" srcId="{FF1407DF-3003-4022-AB54-D2FA6F9A492D}" destId="{1EEC8755-FC72-4F4D-8421-F944C345271B}" srcOrd="1" destOrd="0" presId="urn:microsoft.com/office/officeart/2005/8/layout/hierarchy1"/>
    <dgm:cxn modelId="{645D8455-7EBE-4A37-8319-987E4A2721FA}" type="presParOf" srcId="{1BA6EC81-A500-4E94-AF25-2C049CF3FA8D}" destId="{60F65248-5932-43AA-BE71-7FB5B71F6060}" srcOrd="1" destOrd="0" presId="urn:microsoft.com/office/officeart/2005/8/layout/hierarchy1"/>
    <dgm:cxn modelId="{5A5338F1-7F12-4C09-8E35-0C4FAEFD01DC}" type="presParOf" srcId="{60F65248-5932-43AA-BE71-7FB5B71F6060}" destId="{063C59D4-6287-432B-AEE7-3AC5615A925D}" srcOrd="0" destOrd="0" presId="urn:microsoft.com/office/officeart/2005/8/layout/hierarchy1"/>
    <dgm:cxn modelId="{9A9AF5EC-6DC7-40FF-8ECA-79B77F5AF850}" type="presParOf" srcId="{063C59D4-6287-432B-AEE7-3AC5615A925D}" destId="{244FE161-77B3-457A-A35B-E6DD0269C5C2}" srcOrd="0" destOrd="0" presId="urn:microsoft.com/office/officeart/2005/8/layout/hierarchy1"/>
    <dgm:cxn modelId="{312463AA-6C71-4BE1-88A9-2424001D485B}" type="presParOf" srcId="{063C59D4-6287-432B-AEE7-3AC5615A925D}" destId="{7FC3452B-DA6E-4DF1-8C62-994F4183016D}" srcOrd="1" destOrd="0" presId="urn:microsoft.com/office/officeart/2005/8/layout/hierarchy1"/>
    <dgm:cxn modelId="{930C7D07-621B-4213-A744-EEE1A3F40AEB}" type="presParOf" srcId="{60F65248-5932-43AA-BE71-7FB5B71F6060}" destId="{2F3775A6-9E33-4E52-A788-FF1232EA2EA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00369-5E71-47C1-8B37-7498E1D98CEF}">
      <dsp:nvSpPr>
        <dsp:cNvPr id="0" name=""/>
        <dsp:cNvSpPr/>
      </dsp:nvSpPr>
      <dsp:spPr>
        <a:xfrm>
          <a:off x="1247138" y="5330"/>
          <a:ext cx="3963764" cy="9909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Someone is exposed to a dose of opioids too strong for their body to process</a:t>
          </a:r>
        </a:p>
      </dsp:txBody>
      <dsp:txXfrm>
        <a:off x="1276162" y="34354"/>
        <a:ext cx="3905716" cy="932893"/>
      </dsp:txXfrm>
    </dsp:sp>
    <dsp:sp modelId="{FD6C59D9-8D58-4E90-879F-E4456A759536}">
      <dsp:nvSpPr>
        <dsp:cNvPr id="0" name=""/>
        <dsp:cNvSpPr/>
      </dsp:nvSpPr>
      <dsp:spPr>
        <a:xfrm rot="5400000">
          <a:off x="3043219" y="1021044"/>
          <a:ext cx="371602" cy="44592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095244" y="1058205"/>
        <a:ext cx="267553" cy="260121"/>
      </dsp:txXfrm>
    </dsp:sp>
    <dsp:sp modelId="{96CF2823-A654-422F-B20C-CF2B7D222E61}">
      <dsp:nvSpPr>
        <dsp:cNvPr id="0" name=""/>
        <dsp:cNvSpPr/>
      </dsp:nvSpPr>
      <dsp:spPr>
        <a:xfrm>
          <a:off x="1247138" y="1491742"/>
          <a:ext cx="3963764" cy="9909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Slow breathing or no breathing</a:t>
          </a:r>
        </a:p>
      </dsp:txBody>
      <dsp:txXfrm>
        <a:off x="1276162" y="1520766"/>
        <a:ext cx="3905716" cy="932893"/>
      </dsp:txXfrm>
    </dsp:sp>
    <dsp:sp modelId="{2EEAB893-51A7-42BF-A76B-3B3BE994181F}">
      <dsp:nvSpPr>
        <dsp:cNvPr id="0" name=""/>
        <dsp:cNvSpPr/>
      </dsp:nvSpPr>
      <dsp:spPr>
        <a:xfrm rot="5400000">
          <a:off x="3043219" y="2507456"/>
          <a:ext cx="371602" cy="44592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095244" y="2544617"/>
        <a:ext cx="267553" cy="260121"/>
      </dsp:txXfrm>
    </dsp:sp>
    <dsp:sp modelId="{50182131-9998-4E43-9D23-00B94314A15E}">
      <dsp:nvSpPr>
        <dsp:cNvPr id="0" name=""/>
        <dsp:cNvSpPr/>
      </dsp:nvSpPr>
      <dsp:spPr>
        <a:xfrm>
          <a:off x="1247138" y="2978153"/>
          <a:ext cx="3963764" cy="9909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Hypoxia (not enough oxygen getting to the brain)</a:t>
          </a:r>
        </a:p>
      </dsp:txBody>
      <dsp:txXfrm>
        <a:off x="1276162" y="3007177"/>
        <a:ext cx="3905716" cy="932893"/>
      </dsp:txXfrm>
    </dsp:sp>
    <dsp:sp modelId="{2A8C3D90-44F7-4E28-84C1-30B9313193B3}">
      <dsp:nvSpPr>
        <dsp:cNvPr id="0" name=""/>
        <dsp:cNvSpPr/>
      </dsp:nvSpPr>
      <dsp:spPr>
        <a:xfrm rot="5400000">
          <a:off x="3043219" y="3993868"/>
          <a:ext cx="371602" cy="44592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095244" y="4031029"/>
        <a:ext cx="267553" cy="260121"/>
      </dsp:txXfrm>
    </dsp:sp>
    <dsp:sp modelId="{C66E5C36-C0A0-4C72-A092-FB2E3D9E8066}">
      <dsp:nvSpPr>
        <dsp:cNvPr id="0" name=""/>
        <dsp:cNvSpPr/>
      </dsp:nvSpPr>
      <dsp:spPr>
        <a:xfrm>
          <a:off x="1247138" y="4464565"/>
          <a:ext cx="3963764" cy="9909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Psychological/neurological effects, c</a:t>
          </a:r>
          <a:r>
            <a:rPr lang="en-US" sz="2400" kern="1200" dirty="0"/>
            <a:t>oma, permanent brain damage, or death</a:t>
          </a:r>
        </a:p>
      </dsp:txBody>
      <dsp:txXfrm>
        <a:off x="1276162" y="4493589"/>
        <a:ext cx="3905716" cy="932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64BC4-018A-4579-B3FF-13BEC9F1DF0C}">
      <dsp:nvSpPr>
        <dsp:cNvPr id="0" name=""/>
        <dsp:cNvSpPr/>
      </dsp:nvSpPr>
      <dsp:spPr>
        <a:xfrm>
          <a:off x="983" y="778708"/>
          <a:ext cx="3453330" cy="21928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4E93CB3-EB35-4E4C-A191-8224C1D4FCE7}">
      <dsp:nvSpPr>
        <dsp:cNvPr id="0" name=""/>
        <dsp:cNvSpPr/>
      </dsp:nvSpPr>
      <dsp:spPr>
        <a:xfrm>
          <a:off x="384687" y="1143226"/>
          <a:ext cx="3453330" cy="21928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highlight>
                <a:srgbClr val="FFFF00"/>
              </a:highlight>
            </a:rPr>
            <a:t>ADD information on whether EMS, police and fire fighters carry naloxone in your community.</a:t>
          </a:r>
        </a:p>
      </dsp:txBody>
      <dsp:txXfrm>
        <a:off x="448914" y="1207453"/>
        <a:ext cx="3324876" cy="2064410"/>
      </dsp:txXfrm>
    </dsp:sp>
    <dsp:sp modelId="{244FE161-77B3-457A-A35B-E6DD0269C5C2}">
      <dsp:nvSpPr>
        <dsp:cNvPr id="0" name=""/>
        <dsp:cNvSpPr/>
      </dsp:nvSpPr>
      <dsp:spPr>
        <a:xfrm>
          <a:off x="4221720" y="778708"/>
          <a:ext cx="3453330" cy="21928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FC3452B-DA6E-4DF1-8C62-994F4183016D}">
      <dsp:nvSpPr>
        <dsp:cNvPr id="0" name=""/>
        <dsp:cNvSpPr/>
      </dsp:nvSpPr>
      <dsp:spPr>
        <a:xfrm>
          <a:off x="4605424" y="1143226"/>
          <a:ext cx="3453330" cy="21928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highlight>
                <a:srgbClr val="FFFF00"/>
              </a:highlight>
            </a:rPr>
            <a:t>ADD information on whether your school’s police officer carries naloxone.</a:t>
          </a:r>
        </a:p>
      </dsp:txBody>
      <dsp:txXfrm>
        <a:off x="4669651" y="1207453"/>
        <a:ext cx="3324876" cy="20644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3CA6FF-6E3C-C943-C6E8-52AD09504A7E}"/>
              </a:ext>
            </a:extLst>
          </p:cNvPr>
          <p:cNvSpPr>
            <a:spLocks noGrp="1"/>
          </p:cNvSpPr>
          <p:nvPr>
            <p:ph type="hdr" sz="quarter"/>
          </p:nvPr>
        </p:nvSpPr>
        <p:spPr>
          <a:xfrm>
            <a:off x="0" y="0"/>
            <a:ext cx="3011699" cy="463408"/>
          </a:xfrm>
          <a:prstGeom prst="rect">
            <a:avLst/>
          </a:prstGeom>
        </p:spPr>
        <p:txBody>
          <a:bodyPr vert="horz" lIns="92479" tIns="46240" rIns="92479" bIns="4624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AC027E6-F737-4535-81FD-39D8CF3C7A63}"/>
              </a:ext>
            </a:extLst>
          </p:cNvPr>
          <p:cNvSpPr>
            <a:spLocks noGrp="1"/>
          </p:cNvSpPr>
          <p:nvPr>
            <p:ph type="dt" idx="1"/>
          </p:nvPr>
        </p:nvSpPr>
        <p:spPr>
          <a:xfrm>
            <a:off x="3936768" y="0"/>
            <a:ext cx="3011699" cy="463408"/>
          </a:xfrm>
          <a:prstGeom prst="rect">
            <a:avLst/>
          </a:prstGeom>
        </p:spPr>
        <p:txBody>
          <a:bodyPr vert="horz" lIns="92479" tIns="46240" rIns="92479" bIns="46240" rtlCol="0"/>
          <a:lstStyle>
            <a:lvl1pPr algn="r" eaLnBrk="1" fontAlgn="auto" hangingPunct="1">
              <a:spcBef>
                <a:spcPts val="0"/>
              </a:spcBef>
              <a:spcAft>
                <a:spcPts val="0"/>
              </a:spcAft>
              <a:defRPr sz="1200">
                <a:latin typeface="+mn-lt"/>
                <a:cs typeface="+mn-cs"/>
              </a:defRPr>
            </a:lvl1pPr>
          </a:lstStyle>
          <a:p>
            <a:pPr>
              <a:defRPr/>
            </a:pPr>
            <a:fld id="{6850BF51-8016-4C07-9CBB-E26EAA07F5AB}" type="datetimeFigureOut">
              <a:rPr lang="en-US"/>
              <a:pPr>
                <a:defRPr/>
              </a:pPr>
              <a:t>8/23/2023</a:t>
            </a:fld>
            <a:endParaRPr lang="en-US"/>
          </a:p>
        </p:txBody>
      </p:sp>
      <p:sp>
        <p:nvSpPr>
          <p:cNvPr id="4" name="Slide Image Placeholder 3">
            <a:extLst>
              <a:ext uri="{FF2B5EF4-FFF2-40B4-BE49-F238E27FC236}">
                <a16:creationId xmlns:a16="http://schemas.microsoft.com/office/drawing/2014/main" id="{7AAE984A-F654-EB30-B428-E0C8CA146288}"/>
              </a:ext>
            </a:extLst>
          </p:cNvPr>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79" tIns="46240" rIns="92479" bIns="46240" rtlCol="0" anchor="ctr"/>
          <a:lstStyle/>
          <a:p>
            <a:pPr lvl="0"/>
            <a:endParaRPr lang="en-US" noProof="0"/>
          </a:p>
        </p:txBody>
      </p:sp>
      <p:sp>
        <p:nvSpPr>
          <p:cNvPr id="5" name="Notes Placeholder 4">
            <a:extLst>
              <a:ext uri="{FF2B5EF4-FFF2-40B4-BE49-F238E27FC236}">
                <a16:creationId xmlns:a16="http://schemas.microsoft.com/office/drawing/2014/main" id="{2D691035-3A4F-BA2D-2DC5-212F6C8D1F59}"/>
              </a:ext>
            </a:extLst>
          </p:cNvPr>
          <p:cNvSpPr>
            <a:spLocks noGrp="1"/>
          </p:cNvSpPr>
          <p:nvPr>
            <p:ph type="body" sz="quarter" idx="3"/>
          </p:nvPr>
        </p:nvSpPr>
        <p:spPr>
          <a:xfrm>
            <a:off x="695008" y="4444862"/>
            <a:ext cx="5560060" cy="3636705"/>
          </a:xfrm>
          <a:prstGeom prst="rect">
            <a:avLst/>
          </a:prstGeom>
        </p:spPr>
        <p:txBody>
          <a:bodyPr vert="horz" lIns="92479" tIns="46240" rIns="92479" bIns="4624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5EF1623-5414-3F91-D062-DF6AD92722A7}"/>
              </a:ext>
            </a:extLst>
          </p:cNvPr>
          <p:cNvSpPr>
            <a:spLocks noGrp="1"/>
          </p:cNvSpPr>
          <p:nvPr>
            <p:ph type="ftr" sz="quarter" idx="4"/>
          </p:nvPr>
        </p:nvSpPr>
        <p:spPr>
          <a:xfrm>
            <a:off x="0" y="8772670"/>
            <a:ext cx="3011699" cy="463407"/>
          </a:xfrm>
          <a:prstGeom prst="rect">
            <a:avLst/>
          </a:prstGeom>
        </p:spPr>
        <p:txBody>
          <a:bodyPr vert="horz" lIns="92479" tIns="46240" rIns="92479" bIns="4624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0459FB14-12E6-784E-FC6A-F20C13208E01}"/>
              </a:ext>
            </a:extLst>
          </p:cNvPr>
          <p:cNvSpPr>
            <a:spLocks noGrp="1"/>
          </p:cNvSpPr>
          <p:nvPr>
            <p:ph type="sldNum" sz="quarter" idx="5"/>
          </p:nvPr>
        </p:nvSpPr>
        <p:spPr>
          <a:xfrm>
            <a:off x="3936768" y="8772670"/>
            <a:ext cx="3011699" cy="463407"/>
          </a:xfrm>
          <a:prstGeom prst="rect">
            <a:avLst/>
          </a:prstGeom>
        </p:spPr>
        <p:txBody>
          <a:bodyPr vert="horz" wrap="square" lIns="92479" tIns="46240" rIns="92479" bIns="4624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38B5813-D772-4B3D-866B-A9BCF24FFE3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mg.freepik.com/premium-photo/ambulance-stands-outside-modern-hospital-doctor-home-call-health-care-concept_189498-962.jpg?size=62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stopoverdose/naloxone/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stopoverdose/naloxone/index.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ccessdata.fda.gov/scripts/cder/ob/index.cf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legislativeanalysis.org/wp-content/uploads/2022/12/Good-Samaritan-Fatal-Overdose-Prevention-And-Drug-Induced-Homicide-Summary.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amhsa.gov/data/sites/default/files/reports/rpt39443/2021NSDUHFFRRev010323.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99">
              <a:spcBef>
                <a:spcPts val="0"/>
              </a:spcBef>
              <a:spcAft>
                <a:spcPts val="0"/>
              </a:spcAft>
              <a:defRPr/>
            </a:pPr>
            <a:r>
              <a:rPr lang="en-US"/>
              <a:t>Notes:</a:t>
            </a:r>
            <a:endParaRPr lang="en-US">
              <a:cs typeface="Calibri"/>
            </a:endParaRPr>
          </a:p>
          <a:p>
            <a:pPr marL="173399" indent="-173399" defTabSz="462399">
              <a:buFont typeface="Arial,Sans-Serif"/>
              <a:buChar char="•"/>
              <a:defRPr/>
            </a:pPr>
            <a:r>
              <a:rPr lang="en-US"/>
              <a:t>This presentation is intended to help school nurses, staff, and others to advocate for a naloxone program in schools.</a:t>
            </a:r>
          </a:p>
          <a:p>
            <a:pPr marL="173399" indent="-173399" defTabSz="462399">
              <a:buFont typeface="Arial,Sans-Serif"/>
              <a:buChar char="•"/>
              <a:defRPr/>
            </a:pPr>
            <a:r>
              <a:rPr lang="en-US"/>
              <a:t>Customize this cover slide with your school name, presentation date, school logo, etc., as desired. </a:t>
            </a:r>
            <a:endParaRPr lang="en-US">
              <a:cs typeface="Calibri"/>
            </a:endParaRPr>
          </a:p>
          <a:p>
            <a:pPr marL="173399" indent="-173399">
              <a:buFont typeface="Arial,Sans-Serif"/>
              <a:buChar char="•"/>
            </a:pPr>
            <a:r>
              <a:rPr lang="en-US"/>
              <a:t>Brief, sample discussion points, and notes to presenters are included in this presentation (in notes) in select slides for reference, and may be customized, as needed.  This presentation was developed in June 2023. </a:t>
            </a:r>
            <a:endParaRPr lang="en-US">
              <a:cs typeface="Calibri"/>
            </a:endParaRPr>
          </a:p>
          <a:p>
            <a:pPr marL="173399" indent="-173399">
              <a:buFont typeface="Arial,Sans-Serif"/>
              <a:buChar char="•"/>
            </a:pPr>
            <a:r>
              <a:rPr lang="en-US"/>
              <a:t>As some new data are released annually, please review/update slides accordingly to ensure the most up-to-date data/content are presented.</a:t>
            </a:r>
            <a:endParaRPr lang="en-US">
              <a:cs typeface="Calibri"/>
            </a:endParaRPr>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1</a:t>
            </a:fld>
            <a:endParaRPr lang="en-US" altLang="en-US"/>
          </a:p>
        </p:txBody>
      </p:sp>
    </p:spTree>
    <p:extLst>
      <p:ext uri="{BB962C8B-B14F-4D97-AF65-F5344CB8AC3E}">
        <p14:creationId xmlns:p14="http://schemas.microsoft.com/office/powerpoint/2010/main" val="177626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97">
              <a:defRPr/>
            </a:pPr>
            <a:r>
              <a:rPr lang="en-US" b="1" dirty="0">
                <a:latin typeface="Calibri" panose="020F0502020204030204" pitchFamily="34" charset="0"/>
              </a:rPr>
              <a:t>Discussion Points:</a:t>
            </a:r>
            <a:endParaRPr lang="en-US" b="1" dirty="0"/>
          </a:p>
          <a:p>
            <a:pPr marL="173399" indent="-173399">
              <a:buFont typeface="Arial" panose="020B0604020202020204" pitchFamily="34" charset="0"/>
              <a:buChar char="•"/>
              <a:defRPr/>
            </a:pPr>
            <a:r>
              <a:rPr lang="en-US" dirty="0"/>
              <a:t>Opioids are medications that bind to specific receptors in the brain that reduce the transmission of pain signals throughout the body and create feelings of relaxation and happiness.</a:t>
            </a:r>
          </a:p>
          <a:p>
            <a:pPr marL="173399" indent="-173399">
              <a:buFont typeface="Arial" panose="020B0604020202020204" pitchFamily="34" charset="0"/>
              <a:buChar char="•"/>
              <a:defRPr/>
            </a:pPr>
            <a:r>
              <a:rPr lang="en-US" dirty="0"/>
              <a:t>Taking opioids regularly can lead to an opioid use disorder.</a:t>
            </a:r>
          </a:p>
          <a:p>
            <a:pPr marL="173399" indent="-173399">
              <a:buFont typeface="Arial" panose="020B0604020202020204" pitchFamily="34" charset="0"/>
              <a:buChar char="•"/>
              <a:defRPr/>
            </a:pPr>
            <a:r>
              <a:rPr lang="en-US" dirty="0"/>
              <a:t>Opioids are a class of drugs that include heroin, synthetic opioids like fentanyl, and other prescription pain relievers like oxycodone (OxyContin®), hydrocodone (Vicodin®), codeine, morphine, and many others. </a:t>
            </a:r>
            <a:endParaRPr lang="en-US" dirty="0">
              <a:cs typeface="Calibri"/>
            </a:endParaRPr>
          </a:p>
          <a:p>
            <a:endParaRPr lang="en-US" dirty="0"/>
          </a:p>
          <a:p>
            <a:r>
              <a:rPr lang="en-US" b="0" dirty="0"/>
              <a:t>Content Sources*: </a:t>
            </a:r>
          </a:p>
          <a:p>
            <a:pPr marL="173399" indent="-173399">
              <a:buFont typeface="Arial" panose="020B0604020202020204" pitchFamily="34" charset="0"/>
              <a:buChar char="•"/>
            </a:pPr>
            <a:r>
              <a:rPr lang="en-US" dirty="0"/>
              <a:t>NIDA, https://nida.nih.gov/research-topics/opioids</a:t>
            </a:r>
          </a:p>
          <a:p>
            <a:pPr marL="173399" indent="-173399">
              <a:buFont typeface="Arial" panose="020B0604020202020204" pitchFamily="34" charset="0"/>
              <a:buChar char="•"/>
            </a:pPr>
            <a:r>
              <a:rPr lang="en-US" dirty="0"/>
              <a:t>NIDA, https://nida.nih.gov/research-topics/commonly-used-drugs-charts#prescription-opioids </a:t>
            </a:r>
          </a:p>
          <a:p>
            <a:pPr marL="173399" indent="-173399">
              <a:buFont typeface="Arial" panose="020B0604020202020204" pitchFamily="34" charset="0"/>
              <a:buChar char="•"/>
            </a:pPr>
            <a:r>
              <a:rPr lang="en-US" dirty="0"/>
              <a:t>NIDA, https://nida.nih.gov/publications/drugfacts/prescription-opioids</a:t>
            </a:r>
          </a:p>
          <a:p>
            <a:pPr defTabSz="924797">
              <a:defRPr/>
            </a:pPr>
            <a:endParaRPr lang="en-US" dirty="0"/>
          </a:p>
          <a:p>
            <a:pPr defTabSz="924797">
              <a:defRPr/>
            </a:pPr>
            <a:r>
              <a:rPr lang="en-US" b="0" dirty="0"/>
              <a:t>Graphic Source: </a:t>
            </a:r>
            <a:r>
              <a:rPr lang="en-US" dirty="0"/>
              <a:t>NIDA Flickr, https://flic.kr/p/2kcLpWE</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71D8D04A-80AB-4183-A142-7BC4CCE30AFE}" type="slidenum">
              <a:rPr lang="en-US" altLang="en-US" smtClean="0"/>
              <a:pPr>
                <a:defRPr/>
              </a:pPr>
              <a:t>10</a:t>
            </a:fld>
            <a:endParaRPr lang="en-US" altLang="en-US"/>
          </a:p>
        </p:txBody>
      </p:sp>
    </p:spTree>
    <p:extLst>
      <p:ext uri="{BB962C8B-B14F-4D97-AF65-F5344CB8AC3E}">
        <p14:creationId xmlns:p14="http://schemas.microsoft.com/office/powerpoint/2010/main" val="791927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2"/>
            <a:ext cx="5560060" cy="4791213"/>
          </a:xfrm>
        </p:spPr>
        <p:txBody>
          <a:bodyPr/>
          <a:lstStyle/>
          <a:p>
            <a:pPr defTabSz="924797">
              <a:defRPr/>
            </a:pPr>
            <a:r>
              <a:rPr lang="en-US" b="1" dirty="0">
                <a:latin typeface="Calibri" panose="020F0502020204030204" pitchFamily="34" charset="0"/>
              </a:rPr>
              <a:t>Discussion Points:</a:t>
            </a:r>
          </a:p>
          <a:p>
            <a:pPr marL="173399" indent="-173399" defTabSz="462399">
              <a:buFont typeface="Arial" panose="020B0604020202020204" pitchFamily="34" charset="0"/>
              <a:buChar char="•"/>
              <a:defRPr/>
            </a:pPr>
            <a:r>
              <a:rPr lang="en-US" dirty="0"/>
              <a:t>Fentanyl is a very powerful synthetic opioid</a:t>
            </a:r>
          </a:p>
          <a:p>
            <a:pPr marL="173399" indent="-173399" defTabSz="462399">
              <a:buFont typeface="Arial" panose="020B0604020202020204" pitchFamily="34" charset="0"/>
              <a:buChar char="•"/>
              <a:defRPr/>
            </a:pPr>
            <a:r>
              <a:rPr lang="en-US" dirty="0"/>
              <a:t>It is one of the most common drugs involved in drug overdose deaths in the United States</a:t>
            </a:r>
          </a:p>
          <a:p>
            <a:pPr marL="173399" indent="-173399" defTabSz="462399">
              <a:buFont typeface="Arial" panose="020B0604020202020204" pitchFamily="34" charset="0"/>
              <a:buChar char="•"/>
              <a:defRPr/>
            </a:pPr>
            <a:r>
              <a:rPr lang="en-US" dirty="0"/>
              <a:t>It can be prescribed but is also made illegally. </a:t>
            </a:r>
          </a:p>
          <a:p>
            <a:pPr marL="173399" indent="-173399">
              <a:buFont typeface="Arial" panose="020B0604020202020204" pitchFamily="34" charset="0"/>
              <a:buChar char="•"/>
            </a:pPr>
            <a:r>
              <a:rPr lang="en-US" dirty="0"/>
              <a:t>It is inexpensive to manufacture because its components are easy to get and are concentrated</a:t>
            </a:r>
          </a:p>
          <a:p>
            <a:pPr marL="173399" indent="-173399">
              <a:buFont typeface="Arial" panose="020B0604020202020204" pitchFamily="34" charset="0"/>
              <a:buChar char="•"/>
            </a:pPr>
            <a:r>
              <a:rPr lang="en-US" dirty="0"/>
              <a:t>It can also be mixed with other drugs (i.e., heroin, cocaine, meth, pressed pills); a person may not know that it’s been added, leading them to underestimate how much opioids they are taking and increase chance of overdose.</a:t>
            </a:r>
          </a:p>
          <a:p>
            <a:pPr marL="173399" indent="-173399" defTabSz="924797">
              <a:buFont typeface="Arial" panose="020B0604020202020204" pitchFamily="34" charset="0"/>
              <a:buChar char="•"/>
              <a:defRPr/>
            </a:pPr>
            <a:r>
              <a:rPr lang="en-US" dirty="0"/>
              <a:t>It is almost impossible to know whether a drug contains fentanyl without special equipment—like fentanyl test strips. Fentanyl is colorless, tasteless and odorless.</a:t>
            </a:r>
          </a:p>
          <a:p>
            <a:pPr marL="173399" indent="-173399" defTabSz="924797">
              <a:buFont typeface="Arial" panose="020B0604020202020204" pitchFamily="34" charset="0"/>
              <a:buChar char="•"/>
              <a:defRPr/>
            </a:pPr>
            <a:r>
              <a:rPr lang="en-US" dirty="0"/>
              <a:t>But remember, naloxone can </a:t>
            </a:r>
            <a:r>
              <a:rPr lang="en-US" dirty="0">
                <a:solidFill>
                  <a:srgbClr val="FF0000"/>
                </a:solidFill>
              </a:rPr>
              <a:t>stop</a:t>
            </a:r>
            <a:r>
              <a:rPr lang="en-US" dirty="0"/>
              <a:t> a drug overdose from opioids, including fentanyl. </a:t>
            </a:r>
          </a:p>
          <a:p>
            <a:pPr defTabSz="462399">
              <a:defRPr/>
            </a:pPr>
            <a:endParaRPr lang="en-US" dirty="0"/>
          </a:p>
          <a:p>
            <a:r>
              <a:rPr lang="en-US" dirty="0"/>
              <a:t>Image source: https://www.cdc.gov/stopoverdose/fentanyl/index.html</a:t>
            </a:r>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11</a:t>
            </a:fld>
            <a:endParaRPr lang="en-US" altLang="en-US"/>
          </a:p>
        </p:txBody>
      </p:sp>
    </p:spTree>
    <p:extLst>
      <p:ext uri="{BB962C8B-B14F-4D97-AF65-F5344CB8AC3E}">
        <p14:creationId xmlns:p14="http://schemas.microsoft.com/office/powerpoint/2010/main" val="2256624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38B3B82-768D-D088-5E33-F4F3B3D5E97C}"/>
              </a:ext>
            </a:extLst>
          </p:cNvPr>
          <p:cNvSpPr>
            <a:spLocks noGrp="1" noRot="1" noChangeAspect="1" noTextEdit="1"/>
          </p:cNvSpPr>
          <p:nvPr>
            <p:ph type="sldImg"/>
          </p:nvPr>
        </p:nvSpPr>
        <p:spPr bwMode="auto">
          <a:xfrm>
            <a:off x="1403350" y="1157288"/>
            <a:ext cx="41560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9392F83-6CAC-2741-75D4-0BED99BA13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Image source: </a:t>
            </a:r>
            <a:r>
              <a:rPr lang="en-US" dirty="0">
                <a:hlinkClick r:id="rId3"/>
              </a:rPr>
              <a:t>ambulance-stands-outside-modern-hospital-doctor-home-call-health-care-concept_189498-962.jpg (626×396) (freepik.com)</a:t>
            </a:r>
            <a:endParaRPr lang="en-US" dirty="0"/>
          </a:p>
          <a:p>
            <a:pPr>
              <a:spcBef>
                <a:spcPct val="0"/>
              </a:spcBef>
            </a:pPr>
            <a:endParaRPr lang="en-US" dirty="0">
              <a:ea typeface="Calibri"/>
              <a:cs typeface="Calibri"/>
            </a:endParaRPr>
          </a:p>
          <a:p>
            <a:pPr>
              <a:spcBef>
                <a:spcPct val="0"/>
              </a:spcBef>
            </a:pPr>
            <a:endParaRPr lang="en-US" dirty="0">
              <a:ea typeface="Calibri"/>
              <a:cs typeface="Calibri"/>
            </a:endParaRPr>
          </a:p>
        </p:txBody>
      </p:sp>
      <p:sp>
        <p:nvSpPr>
          <p:cNvPr id="21508" name="Slide Number Placeholder 3">
            <a:extLst>
              <a:ext uri="{FF2B5EF4-FFF2-40B4-BE49-F238E27FC236}">
                <a16:creationId xmlns:a16="http://schemas.microsoft.com/office/drawing/2014/main" id="{5472CEEB-9045-E9AE-014F-74345BDC4C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399" indent="-289000">
              <a:defRPr>
                <a:solidFill>
                  <a:schemeClr val="tx1"/>
                </a:solidFill>
                <a:latin typeface="Arial" panose="020B0604020202020204" pitchFamily="34" charset="0"/>
                <a:cs typeface="Arial" panose="020B0604020202020204" pitchFamily="34" charset="0"/>
              </a:defRPr>
            </a:lvl2pPr>
            <a:lvl3pPr marL="1155998" indent="-231200">
              <a:defRPr>
                <a:solidFill>
                  <a:schemeClr val="tx1"/>
                </a:solidFill>
                <a:latin typeface="Arial" panose="020B0604020202020204" pitchFamily="34" charset="0"/>
                <a:cs typeface="Arial" panose="020B0604020202020204" pitchFamily="34" charset="0"/>
              </a:defRPr>
            </a:lvl3pPr>
            <a:lvl4pPr marL="1618396" indent="-231200">
              <a:defRPr>
                <a:solidFill>
                  <a:schemeClr val="tx1"/>
                </a:solidFill>
                <a:latin typeface="Arial" panose="020B0604020202020204" pitchFamily="34" charset="0"/>
                <a:cs typeface="Arial" panose="020B0604020202020204" pitchFamily="34" charset="0"/>
              </a:defRPr>
            </a:lvl4pPr>
            <a:lvl5pPr marL="2080795" indent="-231200">
              <a:defRPr>
                <a:solidFill>
                  <a:schemeClr val="tx1"/>
                </a:solidFill>
                <a:latin typeface="Arial" panose="020B0604020202020204" pitchFamily="34" charset="0"/>
                <a:cs typeface="Arial" panose="020B0604020202020204" pitchFamily="34" charset="0"/>
              </a:defRPr>
            </a:lvl5pPr>
            <a:lvl6pPr marL="2543193"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592"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991"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390"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205C62-2CA5-4556-A157-157117C28C2B}"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2525056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334B63C-C9AC-8544-6D76-719C347708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E34BFC1-EC70-63EB-EAC3-91811393D4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797">
              <a:defRPr/>
            </a:pPr>
            <a:r>
              <a:rPr lang="en-US" b="1" dirty="0">
                <a:latin typeface="Calibri" panose="020F0502020204030204" pitchFamily="34" charset="0"/>
              </a:rPr>
              <a:t>Discussion Points:</a:t>
            </a:r>
          </a:p>
          <a:p>
            <a:pPr marL="173399" indent="-173399" eaLnBrk="1" hangingPunct="1">
              <a:spcBef>
                <a:spcPct val="0"/>
              </a:spcBef>
              <a:buFont typeface="Arial" panose="020B0604020202020204" pitchFamily="34" charset="0"/>
              <a:buChar char="•"/>
            </a:pPr>
            <a:r>
              <a:rPr lang="en-US" altLang="en-US" dirty="0"/>
              <a:t>According to a 2017 JAMA study, “</a:t>
            </a:r>
            <a:r>
              <a:rPr lang="en-US" b="0" i="0" dirty="0">
                <a:solidFill>
                  <a:srgbClr val="212121"/>
                </a:solidFill>
                <a:effectLst/>
                <a:latin typeface="Cambria"/>
                <a:ea typeface="Cambria"/>
              </a:rPr>
              <a:t>Emergency medical service units average 7 minutes from the time of a 911 call to arrival on scene. That median time increases to more than 14 minutes in rural settings, with nearly 1 of 10 encounters waiting almost a half hour for the arrival of EMS personnel.”</a:t>
            </a:r>
          </a:p>
          <a:p>
            <a:pPr marL="173399" indent="-173399" eaLnBrk="1" hangingPunct="1">
              <a:spcBef>
                <a:spcPct val="0"/>
              </a:spcBef>
              <a:buFont typeface="Arial" panose="020B0604020202020204" pitchFamily="34" charset="0"/>
              <a:buChar char="•"/>
            </a:pPr>
            <a:r>
              <a:rPr lang="en-US" b="0" i="0" dirty="0">
                <a:solidFill>
                  <a:srgbClr val="212121"/>
                </a:solidFill>
                <a:effectLst/>
                <a:latin typeface="Cambria"/>
                <a:ea typeface="Cambria"/>
              </a:rPr>
              <a:t>Life-saving naloxone can be administered</a:t>
            </a:r>
            <a:r>
              <a:rPr lang="en-US" dirty="0">
                <a:solidFill>
                  <a:srgbClr val="212121"/>
                </a:solidFill>
                <a:latin typeface="Cambria"/>
                <a:ea typeface="Cambria"/>
              </a:rPr>
              <a:t> by anyone</a:t>
            </a:r>
            <a:r>
              <a:rPr lang="en-US" b="0" i="0" dirty="0">
                <a:solidFill>
                  <a:srgbClr val="212121"/>
                </a:solidFill>
                <a:effectLst/>
                <a:latin typeface="Cambria"/>
                <a:ea typeface="Cambria"/>
              </a:rPr>
              <a:t> before EMS arrives.</a:t>
            </a:r>
          </a:p>
          <a:p>
            <a:pPr eaLnBrk="1" hangingPunct="1">
              <a:spcBef>
                <a:spcPct val="0"/>
              </a:spcBef>
            </a:pPr>
            <a:endParaRPr lang="en-US" b="0" i="0" dirty="0">
              <a:solidFill>
                <a:srgbClr val="212121"/>
              </a:solidFill>
              <a:effectLst/>
              <a:latin typeface="Cambria" panose="02040503050406030204" pitchFamily="18" charset="0"/>
            </a:endParaRPr>
          </a:p>
          <a:p>
            <a:pPr eaLnBrk="1" hangingPunct="1">
              <a:spcBef>
                <a:spcPct val="0"/>
              </a:spcBef>
            </a:pPr>
            <a:r>
              <a:rPr lang="en-US" b="0" i="0" dirty="0">
                <a:solidFill>
                  <a:srgbClr val="212121"/>
                </a:solidFill>
                <a:effectLst/>
                <a:latin typeface="Cambria"/>
                <a:ea typeface="Cambria"/>
              </a:rPr>
              <a:t>Notes:</a:t>
            </a:r>
          </a:p>
          <a:p>
            <a:pPr marL="173399" indent="-173399" eaLnBrk="1" hangingPunct="1">
              <a:spcBef>
                <a:spcPct val="0"/>
              </a:spcBef>
              <a:buFont typeface="Arial" panose="020B0604020202020204" pitchFamily="34" charset="0"/>
              <a:buChar char="•"/>
            </a:pPr>
            <a:r>
              <a:rPr lang="en-US" b="0" i="0" dirty="0">
                <a:solidFill>
                  <a:srgbClr val="212121"/>
                </a:solidFill>
                <a:effectLst/>
                <a:latin typeface="Cambria"/>
                <a:ea typeface="Cambria"/>
              </a:rPr>
              <a:t>To customize these slides, see the JAMA study, which presents average EMS response time data for suburban, urban, and rural areas, classified by zip code.</a:t>
            </a:r>
          </a:p>
          <a:p>
            <a:pPr eaLnBrk="1" hangingPunct="1">
              <a:spcBef>
                <a:spcPct val="0"/>
              </a:spcBef>
            </a:pPr>
            <a:endParaRPr lang="en-US" altLang="en-US" dirty="0"/>
          </a:p>
          <a:p>
            <a:pPr eaLnBrk="1" hangingPunct="1">
              <a:spcBef>
                <a:spcPct val="0"/>
              </a:spcBef>
            </a:pPr>
            <a:r>
              <a:rPr lang="en-US" altLang="en-US" dirty="0"/>
              <a:t>Image source: This is a PPT graphic</a:t>
            </a:r>
            <a:endParaRPr lang="en-US" altLang="en-US" dirty="0">
              <a:cs typeface="Calibri"/>
            </a:endParaRPr>
          </a:p>
        </p:txBody>
      </p:sp>
      <p:sp>
        <p:nvSpPr>
          <p:cNvPr id="25604" name="Slide Number Placeholder 3">
            <a:extLst>
              <a:ext uri="{FF2B5EF4-FFF2-40B4-BE49-F238E27FC236}">
                <a16:creationId xmlns:a16="http://schemas.microsoft.com/office/drawing/2014/main" id="{B26FDAE8-4083-4707-7AEB-EA0DAB581C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399" indent="-289000">
              <a:defRPr>
                <a:solidFill>
                  <a:schemeClr val="tx1"/>
                </a:solidFill>
                <a:latin typeface="Arial" panose="020B0604020202020204" pitchFamily="34" charset="0"/>
                <a:cs typeface="Arial" panose="020B0604020202020204" pitchFamily="34" charset="0"/>
              </a:defRPr>
            </a:lvl2pPr>
            <a:lvl3pPr marL="1155998" indent="-231200">
              <a:defRPr>
                <a:solidFill>
                  <a:schemeClr val="tx1"/>
                </a:solidFill>
                <a:latin typeface="Arial" panose="020B0604020202020204" pitchFamily="34" charset="0"/>
                <a:cs typeface="Arial" panose="020B0604020202020204" pitchFamily="34" charset="0"/>
              </a:defRPr>
            </a:lvl3pPr>
            <a:lvl4pPr marL="1618396" indent="-231200">
              <a:defRPr>
                <a:solidFill>
                  <a:schemeClr val="tx1"/>
                </a:solidFill>
                <a:latin typeface="Arial" panose="020B0604020202020204" pitchFamily="34" charset="0"/>
                <a:cs typeface="Arial" panose="020B0604020202020204" pitchFamily="34" charset="0"/>
              </a:defRPr>
            </a:lvl4pPr>
            <a:lvl5pPr marL="2080795" indent="-231200">
              <a:defRPr>
                <a:solidFill>
                  <a:schemeClr val="tx1"/>
                </a:solidFill>
                <a:latin typeface="Arial" panose="020B0604020202020204" pitchFamily="34" charset="0"/>
                <a:cs typeface="Arial" panose="020B0604020202020204" pitchFamily="34" charset="0"/>
              </a:defRPr>
            </a:lvl5pPr>
            <a:lvl6pPr marL="2543193"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592"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991"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390"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7F8C46-1653-4F9E-982B-D7D0981A0B23}"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14</a:t>
            </a:fld>
            <a:endParaRPr lang="en-US" altLang="en-US"/>
          </a:p>
        </p:txBody>
      </p:sp>
    </p:spTree>
    <p:extLst>
      <p:ext uri="{BB962C8B-B14F-4D97-AF65-F5344CB8AC3E}">
        <p14:creationId xmlns:p14="http://schemas.microsoft.com/office/powerpoint/2010/main" val="3572604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55879"/>
            <a:ext cx="6948466" cy="4791214"/>
          </a:xfrm>
        </p:spPr>
        <p:txBody>
          <a:bodyPr/>
          <a:lstStyle/>
          <a:p>
            <a:pPr defTabSz="924797">
              <a:defRPr/>
            </a:pPr>
            <a:r>
              <a:rPr lang="en-US" sz="1100" b="1" dirty="0"/>
              <a:t>Discussion Points:</a:t>
            </a:r>
          </a:p>
          <a:p>
            <a:pPr marL="173399" indent="-173399">
              <a:buFont typeface="Arial" panose="020B0604020202020204" pitchFamily="34" charset="0"/>
              <a:buChar char="•"/>
            </a:pPr>
            <a:r>
              <a:rPr lang="en-US" sz="1100" dirty="0">
                <a:solidFill>
                  <a:srgbClr val="474747"/>
                </a:solidFill>
                <a:ea typeface="Open Sans"/>
                <a:cs typeface="Open Sans"/>
              </a:rPr>
              <a:t>According to the National Institute on Drug Abuse, “Naloxone is a medicine that rapidly reverses an opioid overdose. It is an opioid antagonist. This means that it attaches to opioid receptors and reverses and blocks the effects of other opioids. Naloxone can quickly restore normal breathing to a person if their breathing has slowed or stopped because of an opioid overdose. But, naloxone has no effect on someone who does not have opioids in their system, and it is not a treatment for opioid use disorder. Examples of opioids include heroin, fentanyl, oxycodone (OxyContin</a:t>
            </a:r>
            <a:r>
              <a:rPr lang="en-US" sz="1100" baseline="30000" dirty="0">
                <a:solidFill>
                  <a:srgbClr val="474747"/>
                </a:solidFill>
                <a:ea typeface="Open Sans"/>
                <a:cs typeface="Open Sans"/>
              </a:rPr>
              <a:t>®</a:t>
            </a:r>
            <a:r>
              <a:rPr lang="en-US" sz="1100" dirty="0">
                <a:solidFill>
                  <a:srgbClr val="474747"/>
                </a:solidFill>
                <a:ea typeface="Open Sans"/>
                <a:cs typeface="Open Sans"/>
              </a:rPr>
              <a:t>), hydrocodone (Vicodin</a:t>
            </a:r>
            <a:r>
              <a:rPr lang="en-US" sz="1100" baseline="30000" dirty="0">
                <a:solidFill>
                  <a:srgbClr val="474747"/>
                </a:solidFill>
                <a:ea typeface="Open Sans"/>
                <a:cs typeface="Open Sans"/>
              </a:rPr>
              <a:t>®</a:t>
            </a:r>
            <a:r>
              <a:rPr lang="en-US" sz="1100" dirty="0">
                <a:solidFill>
                  <a:srgbClr val="474747"/>
                </a:solidFill>
                <a:ea typeface="Open Sans"/>
                <a:cs typeface="Open Sans"/>
              </a:rPr>
              <a:t>), codeine, and morphine.”</a:t>
            </a:r>
          </a:p>
          <a:p>
            <a:pPr marL="173399" indent="-173399">
              <a:buFont typeface="Arial" panose="020B0604020202020204" pitchFamily="34" charset="0"/>
              <a:buChar char="•"/>
            </a:pPr>
            <a:r>
              <a:rPr lang="en-US" sz="1100" dirty="0">
                <a:solidFill>
                  <a:srgbClr val="474747"/>
                </a:solidFill>
                <a:ea typeface="Open Sans"/>
                <a:cs typeface="Open Sans"/>
              </a:rPr>
              <a:t>It’s important to note that more than one dose of naloxone may be needed to reverse the overdose. (SAMHSA)</a:t>
            </a:r>
          </a:p>
          <a:p>
            <a:pPr marL="173399" indent="-173399">
              <a:buFont typeface="Arial" panose="020B0604020202020204" pitchFamily="34" charset="0"/>
              <a:buChar char="•"/>
            </a:pPr>
            <a:r>
              <a:rPr lang="en-US" sz="1100" dirty="0">
                <a:solidFill>
                  <a:srgbClr val="474747"/>
                </a:solidFill>
                <a:ea typeface="Open Sans"/>
                <a:cs typeface="Open Sans"/>
              </a:rPr>
              <a:t>Naloxone is extremely effective at reversing opioid overdoses. For example, a</a:t>
            </a:r>
            <a:r>
              <a:rPr lang="en-US" sz="1100" dirty="0"/>
              <a:t> study of 399 overdose events that occurred in San Francisco between 2003 and 2009 found that 89% of overdoses were reversed following naloxone administration. (</a:t>
            </a:r>
            <a:r>
              <a:rPr lang="en-US" sz="1100" dirty="0" err="1"/>
              <a:t>Enteen</a:t>
            </a:r>
            <a:r>
              <a:rPr lang="en-US" sz="1100" dirty="0"/>
              <a:t>)</a:t>
            </a:r>
            <a:endParaRPr lang="en-US" sz="1100" dirty="0">
              <a:cs typeface="Calibri"/>
            </a:endParaRPr>
          </a:p>
          <a:p>
            <a:pPr marL="173399" indent="-173399">
              <a:buFont typeface="Arial" panose="020B0604020202020204" pitchFamily="34" charset="0"/>
              <a:buChar char="•"/>
            </a:pPr>
            <a:r>
              <a:rPr lang="en-US" sz="1100" dirty="0">
                <a:cs typeface="Calibri"/>
              </a:rPr>
              <a:t>Communities that combine naloxone with opioid overdose education programs have significantly reduced overdose deaths. (Walley)</a:t>
            </a:r>
            <a:endParaRPr lang="en-US" sz="1100" dirty="0"/>
          </a:p>
          <a:p>
            <a:endParaRPr lang="en-US" sz="1100" dirty="0"/>
          </a:p>
          <a:p>
            <a:pPr>
              <a:defRPr/>
            </a:pPr>
            <a:r>
              <a:rPr lang="en-US" sz="1100" dirty="0">
                <a:cs typeface="Calibri"/>
              </a:rPr>
              <a:t>Image source: </a:t>
            </a:r>
          </a:p>
          <a:p>
            <a:pPr marL="173399" indent="-173399" defTabSz="924797">
              <a:buFont typeface="Arial" panose="020B0604020202020204" pitchFamily="34" charset="0"/>
              <a:buChar char="•"/>
              <a:defRPr/>
            </a:pPr>
            <a:r>
              <a:rPr lang="en-US" sz="1100" dirty="0">
                <a:cs typeface="Calibri"/>
              </a:rPr>
              <a:t>NIDA Flickr - https://flic.kr/p/2ojTxco</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a:pPr>
                <a:defRPr/>
              </a:pPr>
              <a:t>15</a:t>
            </a:fld>
            <a:endParaRPr lang="en-US" altLang="en-US"/>
          </a:p>
        </p:txBody>
      </p:sp>
    </p:spTree>
    <p:extLst>
      <p:ext uri="{BB962C8B-B14F-4D97-AF65-F5344CB8AC3E}">
        <p14:creationId xmlns:p14="http://schemas.microsoft.com/office/powerpoint/2010/main" val="163691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7535" y="4444862"/>
            <a:ext cx="5877533" cy="4449136"/>
          </a:xfrm>
        </p:spPr>
        <p:txBody>
          <a:bodyPr/>
          <a:lstStyle/>
          <a:p>
            <a:pPr defTabSz="924797">
              <a:defRPr/>
            </a:pPr>
            <a:r>
              <a:rPr lang="en-US" b="1" dirty="0">
                <a:latin typeface="Calibri" panose="020F0502020204030204" pitchFamily="34" charset="0"/>
              </a:rPr>
              <a:t>Discussion Points:</a:t>
            </a:r>
          </a:p>
          <a:p>
            <a:pPr marL="173399" indent="-173399" defTabSz="924797">
              <a:buFont typeface="Arial" panose="020B0604020202020204" pitchFamily="34" charset="0"/>
              <a:buChar char="•"/>
              <a:defRPr/>
            </a:pPr>
            <a:r>
              <a:rPr lang="en-US" dirty="0"/>
              <a:t>It should be administered IMMEDIATELY</a:t>
            </a:r>
          </a:p>
          <a:p>
            <a:pPr marL="173399" indent="-173399" defTabSz="924797">
              <a:buFont typeface="Arial" panose="020B0604020202020204" pitchFamily="34" charset="0"/>
              <a:buChar char="•"/>
              <a:defRPr/>
            </a:pPr>
            <a:r>
              <a:rPr lang="en-US" dirty="0"/>
              <a:t>Naloxone is the first line treatment for opioid overdose </a:t>
            </a:r>
          </a:p>
          <a:p>
            <a:pPr marL="173399" indent="-173399">
              <a:buFont typeface="Arial" panose="020B0604020202020204" pitchFamily="34" charset="0"/>
              <a:buChar char="•"/>
            </a:pPr>
            <a:r>
              <a:rPr lang="en-US" dirty="0">
                <a:cs typeface="Calibri"/>
              </a:rPr>
              <a:t>Naloxone should always be given in suspected cases of overdose with tranquilizers, benzodiazepines, or stimulants because they are frequently combined with opioids; however, naloxone will only reverse the effects of opioid overdose. </a:t>
            </a:r>
          </a:p>
          <a:p>
            <a:pPr marL="635798" lvl="1" indent="-173399">
              <a:buFont typeface="Arial" panose="020B0604020202020204" pitchFamily="34" charset="0"/>
              <a:buChar char="•"/>
            </a:pPr>
            <a:r>
              <a:rPr lang="en-US" dirty="0">
                <a:cs typeface="Calibri"/>
              </a:rPr>
              <a:t>It’s important to note that xylazine has been linked more and more to opioid overdose deaths as people are consuming it – knowingly or unknowingly—when it is added to illicit opioids. It is recommended to administer naloxone to reverse the effects of the opioid, though the effects from xylazine on breathing will not be reversed by naloxone.</a:t>
            </a:r>
            <a:endParaRPr lang="en-US" dirty="0"/>
          </a:p>
          <a:p>
            <a:pPr marL="173399" indent="-173399" defTabSz="924797">
              <a:buFont typeface="Arial" panose="020B0604020202020204" pitchFamily="34" charset="0"/>
              <a:buChar char="•"/>
              <a:defRPr/>
            </a:pPr>
            <a:r>
              <a:rPr lang="en-US" dirty="0"/>
              <a:t>After administering naloxone, the responder should stay with the person until emergency help arrives or for at least four hours to make sure their breathing returns to normal.</a:t>
            </a:r>
            <a:endParaRPr lang="en-US" dirty="0">
              <a:cs typeface="Calibri"/>
            </a:endParaRPr>
          </a:p>
          <a:p>
            <a:endParaRPr lang="en-US" u="none" dirty="0">
              <a:solidFill>
                <a:schemeClr val="tx1"/>
              </a:solidFill>
            </a:endParaRPr>
          </a:p>
          <a:p>
            <a:pPr defTabSz="924797">
              <a:defRPr/>
            </a:pPr>
            <a:endParaRPr lang="en-US" u="none" dirty="0">
              <a:hlinkClick r:id="rId3">
                <a:extLst>
                  <a:ext uri="{A12FA001-AC4F-418D-AE19-62706E023703}">
                    <ahyp:hlinkClr xmlns:ahyp="http://schemas.microsoft.com/office/drawing/2018/hyperlinkcolor" val="tx"/>
                  </a:ext>
                </a:extLst>
              </a:hlinkClick>
            </a:endParaRPr>
          </a:p>
          <a:p>
            <a:pPr defTabSz="924797">
              <a:defRPr/>
            </a:pPr>
            <a:r>
              <a:rPr lang="en-US" dirty="0">
                <a:hlinkClick r:id="rId3">
                  <a:extLst>
                    <a:ext uri="{A12FA001-AC4F-418D-AE19-62706E023703}">
                      <ahyp:hlinkClr xmlns:ahyp="http://schemas.microsoft.com/office/drawing/2018/hyperlinkcolor" val="tx"/>
                    </a:ext>
                  </a:extLst>
                </a:hlinkClick>
              </a:rPr>
              <a:t>Image Source:</a:t>
            </a:r>
          </a:p>
          <a:p>
            <a:pPr marL="173399" indent="-173399" defTabSz="924797">
              <a:buFont typeface="Arial" panose="020B0604020202020204" pitchFamily="34" charset="0"/>
              <a:buChar char="•"/>
              <a:defRPr/>
            </a:pPr>
            <a:r>
              <a:rPr lang="en-US" dirty="0">
                <a:hlinkClick r:id="rId3">
                  <a:extLst>
                    <a:ext uri="{A12FA001-AC4F-418D-AE19-62706E023703}">
                      <ahyp:hlinkClr xmlns:ahyp="http://schemas.microsoft.com/office/drawing/2018/hyperlinkcolor" val="tx"/>
                    </a:ext>
                  </a:extLst>
                </a:hlinkClick>
              </a:rPr>
              <a:t>https://www.cdc.gov/stopoverdose/naloxone/index.html</a:t>
            </a:r>
            <a:endParaRPr lang="en-US" dirty="0"/>
          </a:p>
          <a:p>
            <a:endParaRPr lang="en-US" u="none" dirty="0"/>
          </a:p>
          <a:p>
            <a:endParaRPr lang="en-US" u="none" dirty="0"/>
          </a:p>
        </p:txBody>
      </p:sp>
      <p:sp>
        <p:nvSpPr>
          <p:cNvPr id="4" name="Slide Number Placeholder 3"/>
          <p:cNvSpPr>
            <a:spLocks noGrp="1"/>
          </p:cNvSpPr>
          <p:nvPr>
            <p:ph type="sldNum" sz="quarter" idx="5"/>
          </p:nvPr>
        </p:nvSpPr>
        <p:spPr/>
        <p:txBody>
          <a:bodyPr/>
          <a:lstStyle/>
          <a:p>
            <a:pPr defTabSz="924797" fontAlgn="auto">
              <a:spcBef>
                <a:spcPts val="0"/>
              </a:spcBef>
              <a:spcAft>
                <a:spcPts val="0"/>
              </a:spcAft>
              <a:defRPr/>
            </a:pPr>
            <a:fld id="{E562852F-A689-4D63-90B6-C9BD9D325071}" type="slidenum">
              <a:rPr lang="en-US" altLang="en-US">
                <a:solidFill>
                  <a:prstClr val="black"/>
                </a:solidFill>
                <a:cs typeface="+mn-cs"/>
              </a:rPr>
              <a:pPr defTabSz="924797" fontAlgn="auto">
                <a:spcBef>
                  <a:spcPts val="0"/>
                </a:spcBef>
                <a:spcAft>
                  <a:spcPts val="0"/>
                </a:spcAft>
                <a:defRPr/>
              </a:pPr>
              <a:t>16</a:t>
            </a:fld>
            <a:endParaRPr lang="en-US" altLang="en-US">
              <a:solidFill>
                <a:prstClr val="black"/>
              </a:solidFill>
              <a:cs typeface="+mn-cs"/>
            </a:endParaRPr>
          </a:p>
        </p:txBody>
      </p:sp>
    </p:spTree>
    <p:extLst>
      <p:ext uri="{BB962C8B-B14F-4D97-AF65-F5344CB8AC3E}">
        <p14:creationId xmlns:p14="http://schemas.microsoft.com/office/powerpoint/2010/main" val="4059759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333" y="4444862"/>
            <a:ext cx="5934735" cy="3636705"/>
          </a:xfrm>
        </p:spPr>
        <p:txBody>
          <a:bodyPr/>
          <a:lstStyle/>
          <a:p>
            <a:pPr defTabSz="924797">
              <a:defRPr/>
            </a:pPr>
            <a:r>
              <a:rPr lang="en-US" b="1" dirty="0">
                <a:latin typeface="Calibri" panose="020F0502020204030204" pitchFamily="34" charset="0"/>
              </a:rPr>
              <a:t>Discussion Points:</a:t>
            </a:r>
          </a:p>
          <a:p>
            <a:pPr marL="173399" indent="-173399" defTabSz="924797">
              <a:buFont typeface="Arial" panose="020B0604020202020204" pitchFamily="34" charset="0"/>
              <a:buChar char="•"/>
              <a:defRPr/>
            </a:pPr>
            <a:r>
              <a:rPr lang="en-US" dirty="0"/>
              <a:t>Parents &amp; school administrators should not be concerned about adverse health effects of naloxone</a:t>
            </a:r>
            <a:endParaRPr lang="en-US" dirty="0">
              <a:cs typeface="Calibri"/>
            </a:endParaRPr>
          </a:p>
          <a:p>
            <a:pPr marL="670479" lvl="1" indent="-323679">
              <a:defRPr/>
            </a:pPr>
            <a:r>
              <a:rPr lang="en-US" dirty="0"/>
              <a:t>The risk of death from an opioid overdose is much greater than the risk of side effects from naloxone.</a:t>
            </a:r>
          </a:p>
          <a:p>
            <a:pPr marL="1017277" lvl="2" indent="-323679">
              <a:defRPr/>
            </a:pPr>
            <a:r>
              <a:rPr lang="en-US" dirty="0"/>
              <a:t>There are virtually no adverse health effects from naloxone.</a:t>
            </a:r>
          </a:p>
          <a:p>
            <a:pPr marL="635798" lvl="1" indent="-173399" defTabSz="924797">
              <a:buFont typeface="Arial" panose="020B0604020202020204" pitchFamily="34" charset="0"/>
              <a:buChar char="•"/>
              <a:defRPr/>
            </a:pPr>
            <a:r>
              <a:rPr lang="en-US" dirty="0"/>
              <a:t>If the person has not overdosed on an opioid, naloxone has no effect on the body! </a:t>
            </a:r>
            <a:endParaRPr lang="en-US" u="none" dirty="0">
              <a:solidFill>
                <a:schemeClr val="tx1"/>
              </a:solidFill>
            </a:endParaRPr>
          </a:p>
          <a:p>
            <a:pPr defTabSz="924797">
              <a:defRPr/>
            </a:pPr>
            <a:endParaRPr lang="en-US" u="none" dirty="0">
              <a:hlinkClick r:id="rId3">
                <a:extLst>
                  <a:ext uri="{A12FA001-AC4F-418D-AE19-62706E023703}">
                    <ahyp:hlinkClr xmlns:ahyp="http://schemas.microsoft.com/office/drawing/2018/hyperlinkcolor" val="tx"/>
                  </a:ext>
                </a:extLst>
              </a:hlinkClick>
            </a:endParaRPr>
          </a:p>
          <a:p>
            <a:pPr defTabSz="924797">
              <a:defRPr/>
            </a:pPr>
            <a:r>
              <a:rPr lang="en-US" dirty="0">
                <a:hlinkClick r:id="rId3">
                  <a:extLst>
                    <a:ext uri="{A12FA001-AC4F-418D-AE19-62706E023703}">
                      <ahyp:hlinkClr xmlns:ahyp="http://schemas.microsoft.com/office/drawing/2018/hyperlinkcolor" val="tx"/>
                    </a:ext>
                  </a:extLst>
                </a:hlinkClick>
              </a:rPr>
              <a:t>Image Source:</a:t>
            </a:r>
          </a:p>
          <a:p>
            <a:pPr marL="173399" indent="-173399" defTabSz="924797">
              <a:buFont typeface="Arial" panose="020B0604020202020204" pitchFamily="34" charset="0"/>
              <a:buChar char="•"/>
              <a:defRPr/>
            </a:pPr>
            <a:r>
              <a:rPr lang="en-US" dirty="0">
                <a:hlinkClick r:id="rId3">
                  <a:extLst>
                    <a:ext uri="{A12FA001-AC4F-418D-AE19-62706E023703}">
                      <ahyp:hlinkClr xmlns:ahyp="http://schemas.microsoft.com/office/drawing/2018/hyperlinkcolor" val="tx"/>
                    </a:ext>
                  </a:extLst>
                </a:hlinkClick>
              </a:rPr>
              <a:t>https://www.cdc.gov/stopoverdose/naloxone/index.html</a:t>
            </a:r>
            <a:endParaRPr lang="en-US" dirty="0"/>
          </a:p>
          <a:p>
            <a:endParaRPr lang="en-US" u="none" dirty="0"/>
          </a:p>
          <a:p>
            <a:endParaRPr lang="en-US" u="none" dirty="0"/>
          </a:p>
        </p:txBody>
      </p:sp>
      <p:sp>
        <p:nvSpPr>
          <p:cNvPr id="4" name="Slide Number Placeholder 3"/>
          <p:cNvSpPr>
            <a:spLocks noGrp="1"/>
          </p:cNvSpPr>
          <p:nvPr>
            <p:ph type="sldNum" sz="quarter" idx="5"/>
          </p:nvPr>
        </p:nvSpPr>
        <p:spPr/>
        <p:txBody>
          <a:bodyPr/>
          <a:lstStyle/>
          <a:p>
            <a:pPr defTabSz="924797" fontAlgn="auto">
              <a:spcBef>
                <a:spcPts val="0"/>
              </a:spcBef>
              <a:spcAft>
                <a:spcPts val="0"/>
              </a:spcAft>
              <a:defRPr/>
            </a:pPr>
            <a:fld id="{E562852F-A689-4D63-90B6-C9BD9D325071}" type="slidenum">
              <a:rPr lang="en-US" altLang="en-US">
                <a:solidFill>
                  <a:prstClr val="black"/>
                </a:solidFill>
                <a:cs typeface="+mn-cs"/>
              </a:rPr>
              <a:pPr defTabSz="924797" fontAlgn="auto">
                <a:spcBef>
                  <a:spcPts val="0"/>
                </a:spcBef>
                <a:spcAft>
                  <a:spcPts val="0"/>
                </a:spcAft>
                <a:defRPr/>
              </a:pPr>
              <a:t>17</a:t>
            </a:fld>
            <a:endParaRPr lang="en-US" altLang="en-US">
              <a:solidFill>
                <a:prstClr val="black"/>
              </a:solidFill>
              <a:cs typeface="+mn-cs"/>
            </a:endParaRPr>
          </a:p>
        </p:txBody>
      </p:sp>
    </p:spTree>
    <p:extLst>
      <p:ext uri="{BB962C8B-B14F-4D97-AF65-F5344CB8AC3E}">
        <p14:creationId xmlns:p14="http://schemas.microsoft.com/office/powerpoint/2010/main" val="2842709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97">
              <a:defRPr/>
            </a:pPr>
            <a:r>
              <a:rPr lang="en-US" b="1" dirty="0">
                <a:latin typeface="Calibri" panose="020F0502020204030204" pitchFamily="34" charset="0"/>
              </a:rPr>
              <a:t>Discussion Points:</a:t>
            </a:r>
          </a:p>
          <a:p>
            <a:pPr marL="173399" indent="-173399">
              <a:buFont typeface="Arial" panose="020B0604020202020204" pitchFamily="34" charset="0"/>
              <a:buChar char="•"/>
            </a:pPr>
            <a:r>
              <a:rPr lang="en-US" b="0" i="0" dirty="0">
                <a:solidFill>
                  <a:srgbClr val="000000"/>
                </a:solidFill>
                <a:effectLst/>
                <a:latin typeface="Open Sans" panose="020B0606030504020204" pitchFamily="34" charset="0"/>
              </a:rPr>
              <a:t>According to the CDC, “There are two forms of naloxone that anyone can use without medical training or authorization: prefilled nasal spray and injectable. The decision on which form of naloxone to use or carry can depend many factors such as cost, availability, and comfort level. Both are safe, effective, and can help save a life.” </a:t>
            </a:r>
          </a:p>
          <a:p>
            <a:pPr marL="173399" indent="-173399">
              <a:buFont typeface="Arial" panose="020B0604020202020204" pitchFamily="34" charset="0"/>
              <a:buChar char="•"/>
            </a:pPr>
            <a:r>
              <a:rPr lang="en-US" b="0" i="0" dirty="0">
                <a:solidFill>
                  <a:srgbClr val="000000"/>
                </a:solidFill>
                <a:effectLst/>
                <a:latin typeface="Open Sans" panose="020B0606030504020204" pitchFamily="34" charset="0"/>
              </a:rPr>
              <a:t>In the following slides, we’ll review several naloxone formulations and brands, their cost and shelf life, and other considerations for your district. </a:t>
            </a:r>
          </a:p>
          <a:p>
            <a:pPr marL="173399" indent="-173399">
              <a:buFont typeface="Arial" panose="020B0604020202020204" pitchFamily="34" charset="0"/>
              <a:buChar char="•"/>
            </a:pPr>
            <a:r>
              <a:rPr lang="en-US" b="0" i="0" dirty="0">
                <a:solidFill>
                  <a:srgbClr val="000000"/>
                </a:solidFill>
                <a:effectLst/>
                <a:latin typeface="Open Sans" panose="020B0606030504020204" pitchFamily="34" charset="0"/>
              </a:rPr>
              <a:t>Review the </a:t>
            </a:r>
            <a:r>
              <a:rPr lang="en-US" b="0" i="0" u="none" strike="noStrike" dirty="0">
                <a:solidFill>
                  <a:srgbClr val="2869AB"/>
                </a:solidFill>
                <a:effectLst/>
                <a:latin typeface="Open Sans" panose="020B0606030504020204" pitchFamily="34" charset="0"/>
                <a:hlinkClick r:id="rId3"/>
              </a:rPr>
              <a:t>FDA Orange Book under “naloxone”</a:t>
            </a:r>
            <a:r>
              <a:rPr lang="en-US" b="0" i="0" u="none" strike="noStrike" dirty="0">
                <a:solidFill>
                  <a:srgbClr val="2869AB"/>
                </a:solidFill>
                <a:effectLst/>
                <a:latin typeface="Open Sans" panose="020B0606030504020204" pitchFamily="34" charset="0"/>
              </a:rPr>
              <a:t> for additional options. </a:t>
            </a:r>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https://www.accessdata.fda.gov/scripts/cder/ob/index.cfm</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Content source: </a:t>
            </a:r>
          </a:p>
          <a:p>
            <a:pPr marL="173399" indent="-173399">
              <a:buFont typeface="Arial" panose="020B0604020202020204" pitchFamily="34" charset="0"/>
              <a:buChar char="•"/>
            </a:pPr>
            <a:r>
              <a:rPr lang="en-US" b="0" i="0" dirty="0">
                <a:solidFill>
                  <a:srgbClr val="000000"/>
                </a:solidFill>
                <a:effectLst/>
                <a:latin typeface="Open Sans" panose="020B0606030504020204" pitchFamily="34" charset="0"/>
              </a:rPr>
              <a:t>https://www.cdc.gov/stopoverdose/naloxone/index.html</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Notes:</a:t>
            </a:r>
          </a:p>
          <a:p>
            <a:pPr marL="173399" indent="-173399" defTabSz="924797">
              <a:buFont typeface="Arial" panose="020B0604020202020204" pitchFamily="34" charset="0"/>
              <a:buChar char="•"/>
              <a:defRPr/>
            </a:pPr>
            <a:r>
              <a:rPr lang="en-US" altLang="en-US" dirty="0"/>
              <a:t>The following slides in this section are similar; use the slide(s) that align with the naloxone formulation(s) that you will be using in your district (e.g., generic naloxone, NARCAN, Kloxxado, etc.) and delete the unnecessary slides.</a:t>
            </a:r>
            <a:endParaRPr lang="en-US" altLang="en-US" dirty="0">
              <a:cs typeface="Calibri"/>
            </a:endParaRPr>
          </a:p>
          <a:p>
            <a:pPr marL="173399" indent="-17339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18</a:t>
            </a:fld>
            <a:endParaRPr lang="en-US" altLang="en-US"/>
          </a:p>
        </p:txBody>
      </p:sp>
    </p:spTree>
    <p:extLst>
      <p:ext uri="{BB962C8B-B14F-4D97-AF65-F5344CB8AC3E}">
        <p14:creationId xmlns:p14="http://schemas.microsoft.com/office/powerpoint/2010/main" val="98266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BA3BF8E-649F-BBB2-6484-80020A807E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E7C55A2-E876-5A92-07B5-46DD5EC9EA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797" eaLnBrk="1" hangingPunct="1">
              <a:spcBef>
                <a:spcPct val="0"/>
              </a:spcBef>
              <a:defRPr/>
            </a:pPr>
            <a:r>
              <a:rPr lang="en-US" altLang="en-US" dirty="0"/>
              <a:t>Notes:</a:t>
            </a:r>
          </a:p>
          <a:p>
            <a:pPr marL="173399" indent="-173399" eaLnBrk="1" hangingPunct="1">
              <a:spcBef>
                <a:spcPct val="0"/>
              </a:spcBef>
              <a:buFont typeface="Arial" panose="020B0604020202020204" pitchFamily="34" charset="0"/>
              <a:buChar char="•"/>
              <a:defRPr/>
            </a:pPr>
            <a:r>
              <a:rPr lang="en-US" altLang="en-US" dirty="0"/>
              <a:t>Customize this slide by updating the highlighted text. Provide information on the cost of the medication, estimates on how much it will cost to maintain and sustain the medication in your district, and whether  another financial source been identified to pay for the cost of the medication (i.e. community group, grant)</a:t>
            </a:r>
            <a:endParaRPr lang="en-US" altLang="en-US" dirty="0">
              <a:cs typeface="Calibri"/>
            </a:endParaRPr>
          </a:p>
          <a:p>
            <a:pPr eaLnBrk="1" hangingPunct="1">
              <a:spcBef>
                <a:spcPct val="0"/>
              </a:spcBef>
            </a:pPr>
            <a:endParaRPr lang="en-US" altLang="en-US" dirty="0"/>
          </a:p>
          <a:p>
            <a:pPr eaLnBrk="1" hangingPunct="1">
              <a:spcBef>
                <a:spcPct val="0"/>
              </a:spcBef>
            </a:pPr>
            <a:r>
              <a:rPr lang="en-US" altLang="en-US" dirty="0"/>
              <a:t>Image source: https://www.tevanaloxone.com/</a:t>
            </a:r>
            <a:endParaRPr lang="en-US" altLang="en-US" dirty="0">
              <a:cs typeface="Calibri"/>
            </a:endParaRPr>
          </a:p>
        </p:txBody>
      </p:sp>
      <p:sp>
        <p:nvSpPr>
          <p:cNvPr id="36868" name="Slide Number Placeholder 3">
            <a:extLst>
              <a:ext uri="{FF2B5EF4-FFF2-40B4-BE49-F238E27FC236}">
                <a16:creationId xmlns:a16="http://schemas.microsoft.com/office/drawing/2014/main" id="{4E2D1C8F-5B2B-19F3-2698-0F593DBCCA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399" indent="-289000">
              <a:defRPr>
                <a:solidFill>
                  <a:schemeClr val="tx1"/>
                </a:solidFill>
                <a:latin typeface="Arial" panose="020B0604020202020204" pitchFamily="34" charset="0"/>
                <a:cs typeface="Arial" panose="020B0604020202020204" pitchFamily="34" charset="0"/>
              </a:defRPr>
            </a:lvl2pPr>
            <a:lvl3pPr marL="1155998" indent="-231200">
              <a:defRPr>
                <a:solidFill>
                  <a:schemeClr val="tx1"/>
                </a:solidFill>
                <a:latin typeface="Arial" panose="020B0604020202020204" pitchFamily="34" charset="0"/>
                <a:cs typeface="Arial" panose="020B0604020202020204" pitchFamily="34" charset="0"/>
              </a:defRPr>
            </a:lvl3pPr>
            <a:lvl4pPr marL="1618396" indent="-231200">
              <a:defRPr>
                <a:solidFill>
                  <a:schemeClr val="tx1"/>
                </a:solidFill>
                <a:latin typeface="Arial" panose="020B0604020202020204" pitchFamily="34" charset="0"/>
                <a:cs typeface="Arial" panose="020B0604020202020204" pitchFamily="34" charset="0"/>
              </a:defRPr>
            </a:lvl4pPr>
            <a:lvl5pPr marL="2080795" indent="-231200">
              <a:defRPr>
                <a:solidFill>
                  <a:schemeClr val="tx1"/>
                </a:solidFill>
                <a:latin typeface="Arial" panose="020B0604020202020204" pitchFamily="34" charset="0"/>
                <a:cs typeface="Arial" panose="020B0604020202020204" pitchFamily="34" charset="0"/>
              </a:defRPr>
            </a:lvl5pPr>
            <a:lvl6pPr marL="2543193"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592"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991"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390"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6CA355-B278-4980-88D3-1C7FDB577919}"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236946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97">
              <a:defRPr/>
            </a:pPr>
            <a:r>
              <a:rPr lang="en-US" b="1" dirty="0">
                <a:latin typeface="Calibri" panose="020F0502020204030204" pitchFamily="34" charset="0"/>
              </a:rPr>
              <a:t>Discussion Points:</a:t>
            </a:r>
          </a:p>
          <a:p>
            <a:pPr marL="289000" indent="-289000" defTabSz="924797">
              <a:buFont typeface="Arial" panose="020B0604020202020204" pitchFamily="34" charset="0"/>
              <a:buChar char="•"/>
              <a:defRPr/>
            </a:pPr>
            <a:r>
              <a:rPr lang="en-US" dirty="0">
                <a:latin typeface="Calibri" panose="020F0502020204030204" pitchFamily="34" charset="0"/>
              </a:rPr>
              <a:t>School nurses are leaders in student health and have the education and expertise to assist our community and school leadership in assessing the need for and implementing a campus naloxone program to address drug overdoses in schools and/or in our community. Synthetic opioids like fentanyl have been contributing to increases in drug overdose deaths in the past decade, even among young people. Naloxone is an emergency medication school nurses can administer to save lives by quickly reversing drug overdoses caused by opioids. </a:t>
            </a:r>
          </a:p>
          <a:p>
            <a:pPr marL="289000" indent="-289000" defTabSz="924797">
              <a:buFont typeface="Arial" panose="020B0604020202020204" pitchFamily="34" charset="0"/>
              <a:buChar char="•"/>
              <a:defRPr/>
            </a:pPr>
            <a:r>
              <a:rPr lang="en-US" dirty="0"/>
              <a:t>In this presentation, we will discuss the drug overdose crisis, its effects on young people, and why it’s critical for [insert school/school district name] to have established policies and procedures for naloxone administration in case of potential drug overdose. We’ll also cover how synthetic opioids have contributed to increases in overdose deaths, as well as the life-saving opioid overdose reversal medication, naloxone.</a:t>
            </a:r>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2</a:t>
            </a:fld>
            <a:endParaRPr lang="en-US" altLang="en-US"/>
          </a:p>
        </p:txBody>
      </p:sp>
    </p:spTree>
    <p:extLst>
      <p:ext uri="{BB962C8B-B14F-4D97-AF65-F5344CB8AC3E}">
        <p14:creationId xmlns:p14="http://schemas.microsoft.com/office/powerpoint/2010/main" val="2082917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D0DF9C8-7AE8-3BEE-FA9D-0C5156796D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4C172F7-CA50-1034-1492-05F79E12A4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797" eaLnBrk="1" hangingPunct="1">
              <a:spcBef>
                <a:spcPct val="0"/>
              </a:spcBef>
              <a:defRPr/>
            </a:pPr>
            <a:r>
              <a:rPr lang="en-US" altLang="en-US" dirty="0"/>
              <a:t>Notes:</a:t>
            </a:r>
          </a:p>
          <a:p>
            <a:pPr marL="173399" indent="-173399" eaLnBrk="1" hangingPunct="1">
              <a:spcBef>
                <a:spcPct val="0"/>
              </a:spcBef>
              <a:buFont typeface="Arial" panose="020B0604020202020204" pitchFamily="34" charset="0"/>
              <a:buChar char="•"/>
              <a:defRPr/>
            </a:pPr>
            <a:r>
              <a:rPr lang="en-US" altLang="en-US" dirty="0"/>
              <a:t>Customize this slide by updating the highlighted text. Provide information on the cost of the medication, estimates on how much it will cost to maintain and sustain the medication in your district, and whether  another financial source been identified to pay for the cost of the medication (i.e. community group, grant)</a:t>
            </a:r>
            <a:endParaRPr lang="en-US" altLang="en-US" dirty="0">
              <a:cs typeface="Calibri"/>
            </a:endParaRPr>
          </a:p>
          <a:p>
            <a:pPr eaLnBrk="1" hangingPunct="1">
              <a:spcBef>
                <a:spcPct val="0"/>
              </a:spcBef>
            </a:pPr>
            <a:endParaRPr lang="en-US" altLang="en-US" dirty="0"/>
          </a:p>
          <a:p>
            <a:pPr defTabSz="924797" eaLnBrk="1" hangingPunct="1">
              <a:spcBef>
                <a:spcPct val="0"/>
              </a:spcBef>
              <a:defRPr/>
            </a:pPr>
            <a:r>
              <a:rPr lang="en-US" altLang="en-US" dirty="0"/>
              <a:t>Content source: https://www.narcan.com/frequently-asked-questions/</a:t>
            </a:r>
          </a:p>
          <a:p>
            <a:pPr eaLnBrk="1" hangingPunct="1">
              <a:spcBef>
                <a:spcPct val="0"/>
              </a:spcBef>
            </a:pPr>
            <a:endParaRPr lang="en-US" altLang="en-US" dirty="0"/>
          </a:p>
          <a:p>
            <a:pPr eaLnBrk="1" hangingPunct="1">
              <a:spcBef>
                <a:spcPct val="0"/>
              </a:spcBef>
            </a:pPr>
            <a:r>
              <a:rPr lang="en-US" altLang="en-US" dirty="0"/>
              <a:t>Photo Source: https://www.narcan.com/healthcare-professionals/pharmacists/#opioid-safety-checklist</a:t>
            </a:r>
            <a:endParaRPr lang="en-US" altLang="en-US" dirty="0">
              <a:cs typeface="Calibri"/>
            </a:endParaRPr>
          </a:p>
        </p:txBody>
      </p:sp>
      <p:sp>
        <p:nvSpPr>
          <p:cNvPr id="38916" name="Slide Number Placeholder 3">
            <a:extLst>
              <a:ext uri="{FF2B5EF4-FFF2-40B4-BE49-F238E27FC236}">
                <a16:creationId xmlns:a16="http://schemas.microsoft.com/office/drawing/2014/main" id="{23FE22F1-958B-2D8B-64A2-4438E27450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399" indent="-289000">
              <a:defRPr>
                <a:solidFill>
                  <a:schemeClr val="tx1"/>
                </a:solidFill>
                <a:latin typeface="Arial" panose="020B0604020202020204" pitchFamily="34" charset="0"/>
                <a:cs typeface="Arial" panose="020B0604020202020204" pitchFamily="34" charset="0"/>
              </a:defRPr>
            </a:lvl2pPr>
            <a:lvl3pPr marL="1155998" indent="-231200">
              <a:defRPr>
                <a:solidFill>
                  <a:schemeClr val="tx1"/>
                </a:solidFill>
                <a:latin typeface="Arial" panose="020B0604020202020204" pitchFamily="34" charset="0"/>
                <a:cs typeface="Arial" panose="020B0604020202020204" pitchFamily="34" charset="0"/>
              </a:defRPr>
            </a:lvl3pPr>
            <a:lvl4pPr marL="1618396" indent="-231200">
              <a:defRPr>
                <a:solidFill>
                  <a:schemeClr val="tx1"/>
                </a:solidFill>
                <a:latin typeface="Arial" panose="020B0604020202020204" pitchFamily="34" charset="0"/>
                <a:cs typeface="Arial" panose="020B0604020202020204" pitchFamily="34" charset="0"/>
              </a:defRPr>
            </a:lvl4pPr>
            <a:lvl5pPr marL="2080795" indent="-231200">
              <a:defRPr>
                <a:solidFill>
                  <a:schemeClr val="tx1"/>
                </a:solidFill>
                <a:latin typeface="Arial" panose="020B0604020202020204" pitchFamily="34" charset="0"/>
                <a:cs typeface="Arial" panose="020B0604020202020204" pitchFamily="34" charset="0"/>
              </a:defRPr>
            </a:lvl5pPr>
            <a:lvl6pPr marL="2543193"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592"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991"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390"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FCC612-BA02-4368-BCA1-0B077FF028DF}"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D0DF9C8-7AE8-3BEE-FA9D-0C5156796D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4C172F7-CA50-1034-1492-05F79E12A4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797" eaLnBrk="1" hangingPunct="1">
              <a:spcBef>
                <a:spcPct val="0"/>
              </a:spcBef>
              <a:defRPr/>
            </a:pPr>
            <a:r>
              <a:rPr lang="en-US" altLang="en-US" dirty="0"/>
              <a:t>Notes:</a:t>
            </a:r>
          </a:p>
          <a:p>
            <a:pPr marL="173399" indent="-173399" eaLnBrk="1" hangingPunct="1">
              <a:spcBef>
                <a:spcPct val="0"/>
              </a:spcBef>
              <a:buFont typeface="Arial" panose="020B0604020202020204" pitchFamily="34" charset="0"/>
              <a:buChar char="•"/>
              <a:defRPr/>
            </a:pPr>
            <a:r>
              <a:rPr lang="en-US" altLang="en-US" dirty="0"/>
              <a:t>Customize this slide by updating the highlighted text. Provide information on the cost of the medication, estimates on how much it will cost to maintain and sustain the medication in your district, and whether  another financial source been identified to pay for the cost of the medication (i.e. community group, grant)</a:t>
            </a:r>
            <a:endParaRPr lang="en-US" altLang="en-US" dirty="0">
              <a:cs typeface="Calibri"/>
            </a:endParaRPr>
          </a:p>
          <a:p>
            <a:pPr eaLnBrk="1" hangingPunct="1">
              <a:spcBef>
                <a:spcPct val="0"/>
              </a:spcBef>
            </a:pPr>
            <a:endParaRPr lang="en-US" altLang="en-US" dirty="0"/>
          </a:p>
          <a:p>
            <a:pPr defTabSz="924797" eaLnBrk="1" hangingPunct="1">
              <a:spcBef>
                <a:spcPct val="0"/>
              </a:spcBef>
              <a:defRPr/>
            </a:pPr>
            <a:r>
              <a:rPr lang="en-US" altLang="en-US" dirty="0"/>
              <a:t>Content source: https://kloxxado.com/faqs/</a:t>
            </a:r>
          </a:p>
          <a:p>
            <a:pPr defTabSz="924797" eaLnBrk="1" hangingPunct="1">
              <a:spcBef>
                <a:spcPct val="0"/>
              </a:spcBef>
              <a:defRPr/>
            </a:pPr>
            <a:endParaRPr lang="en-US" altLang="en-US" dirty="0">
              <a:cs typeface="Calibri"/>
            </a:endParaRPr>
          </a:p>
          <a:p>
            <a:pPr eaLnBrk="1" hangingPunct="1">
              <a:spcBef>
                <a:spcPct val="0"/>
              </a:spcBef>
            </a:pPr>
            <a:r>
              <a:rPr lang="en-US" altLang="en-US" dirty="0"/>
              <a:t>Photo source: https://kloxxado.com/what-is-kloxxado/</a:t>
            </a:r>
            <a:endParaRPr lang="en-US" altLang="en-US" dirty="0">
              <a:cs typeface="Calibri"/>
            </a:endParaRPr>
          </a:p>
        </p:txBody>
      </p:sp>
      <p:sp>
        <p:nvSpPr>
          <p:cNvPr id="38916" name="Slide Number Placeholder 3">
            <a:extLst>
              <a:ext uri="{FF2B5EF4-FFF2-40B4-BE49-F238E27FC236}">
                <a16:creationId xmlns:a16="http://schemas.microsoft.com/office/drawing/2014/main" id="{23FE22F1-958B-2D8B-64A2-4438E27450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399" indent="-289000">
              <a:defRPr>
                <a:solidFill>
                  <a:schemeClr val="tx1"/>
                </a:solidFill>
                <a:latin typeface="Arial" panose="020B0604020202020204" pitchFamily="34" charset="0"/>
                <a:cs typeface="Arial" panose="020B0604020202020204" pitchFamily="34" charset="0"/>
              </a:defRPr>
            </a:lvl2pPr>
            <a:lvl3pPr marL="1155998" indent="-231200">
              <a:defRPr>
                <a:solidFill>
                  <a:schemeClr val="tx1"/>
                </a:solidFill>
                <a:latin typeface="Arial" panose="020B0604020202020204" pitchFamily="34" charset="0"/>
                <a:cs typeface="Arial" panose="020B0604020202020204" pitchFamily="34" charset="0"/>
              </a:defRPr>
            </a:lvl3pPr>
            <a:lvl4pPr marL="1618396" indent="-231200">
              <a:defRPr>
                <a:solidFill>
                  <a:schemeClr val="tx1"/>
                </a:solidFill>
                <a:latin typeface="Arial" panose="020B0604020202020204" pitchFamily="34" charset="0"/>
                <a:cs typeface="Arial" panose="020B0604020202020204" pitchFamily="34" charset="0"/>
              </a:defRPr>
            </a:lvl4pPr>
            <a:lvl5pPr marL="2080795" indent="-231200">
              <a:defRPr>
                <a:solidFill>
                  <a:schemeClr val="tx1"/>
                </a:solidFill>
                <a:latin typeface="Arial" panose="020B0604020202020204" pitchFamily="34" charset="0"/>
                <a:cs typeface="Arial" panose="020B0604020202020204" pitchFamily="34" charset="0"/>
              </a:defRPr>
            </a:lvl5pPr>
            <a:lvl6pPr marL="2543193"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592"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991"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390"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FCC612-BA02-4368-BCA1-0B077FF028DF}"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3110640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BA3BF8E-649F-BBB2-6484-80020A807E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E7C55A2-E876-5A92-07B5-46DD5EC9EA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797" eaLnBrk="1" hangingPunct="1">
              <a:spcBef>
                <a:spcPct val="0"/>
              </a:spcBef>
              <a:defRPr/>
            </a:pPr>
            <a:r>
              <a:rPr lang="en-US" altLang="en-US" dirty="0"/>
              <a:t>Notes:</a:t>
            </a:r>
          </a:p>
          <a:p>
            <a:pPr marL="173399" indent="-173399" eaLnBrk="1" hangingPunct="1">
              <a:spcBef>
                <a:spcPct val="0"/>
              </a:spcBef>
              <a:buFont typeface="Arial" panose="020B0604020202020204" pitchFamily="34" charset="0"/>
              <a:buChar char="•"/>
              <a:defRPr/>
            </a:pPr>
            <a:r>
              <a:rPr lang="en-US" altLang="en-US" dirty="0"/>
              <a:t>Customize this slide by updating the highlighted text. Provide information on the cost of the medication, estimates on how much it will cost to maintain and sustain the medication in your district, and whether  another financial source been identified to pay for the cost of the medication (i.e. community group, grant)</a:t>
            </a:r>
            <a:endParaRPr lang="en-US" altLang="en-US" dirty="0">
              <a:cs typeface="Calibri"/>
            </a:endParaRPr>
          </a:p>
          <a:p>
            <a:pPr eaLnBrk="1" hangingPunct="1">
              <a:spcBef>
                <a:spcPct val="0"/>
              </a:spcBef>
            </a:pPr>
            <a:endParaRPr lang="en-US" altLang="en-US" dirty="0"/>
          </a:p>
          <a:p>
            <a:pPr eaLnBrk="1" hangingPunct="1">
              <a:spcBef>
                <a:spcPct val="0"/>
              </a:spcBef>
            </a:pPr>
            <a:r>
              <a:rPr lang="en-US" altLang="en-US" dirty="0"/>
              <a:t>Image source: Amphastar Pharmaceuticals, 2016 - https://amphastar.com/assets/naloxone_9-182.pdf</a:t>
            </a:r>
            <a:endParaRPr lang="en-US" altLang="en-US" dirty="0">
              <a:cs typeface="Calibri"/>
            </a:endParaRPr>
          </a:p>
        </p:txBody>
      </p:sp>
      <p:sp>
        <p:nvSpPr>
          <p:cNvPr id="36868" name="Slide Number Placeholder 3">
            <a:extLst>
              <a:ext uri="{FF2B5EF4-FFF2-40B4-BE49-F238E27FC236}">
                <a16:creationId xmlns:a16="http://schemas.microsoft.com/office/drawing/2014/main" id="{4E2D1C8F-5B2B-19F3-2698-0F593DBCCA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399" indent="-289000">
              <a:defRPr>
                <a:solidFill>
                  <a:schemeClr val="tx1"/>
                </a:solidFill>
                <a:latin typeface="Arial" panose="020B0604020202020204" pitchFamily="34" charset="0"/>
                <a:cs typeface="Arial" panose="020B0604020202020204" pitchFamily="34" charset="0"/>
              </a:defRPr>
            </a:lvl2pPr>
            <a:lvl3pPr marL="1155998" indent="-231200">
              <a:defRPr>
                <a:solidFill>
                  <a:schemeClr val="tx1"/>
                </a:solidFill>
                <a:latin typeface="Arial" panose="020B0604020202020204" pitchFamily="34" charset="0"/>
                <a:cs typeface="Arial" panose="020B0604020202020204" pitchFamily="34" charset="0"/>
              </a:defRPr>
            </a:lvl3pPr>
            <a:lvl4pPr marL="1618396" indent="-231200">
              <a:defRPr>
                <a:solidFill>
                  <a:schemeClr val="tx1"/>
                </a:solidFill>
                <a:latin typeface="Arial" panose="020B0604020202020204" pitchFamily="34" charset="0"/>
                <a:cs typeface="Arial" panose="020B0604020202020204" pitchFamily="34" charset="0"/>
              </a:defRPr>
            </a:lvl4pPr>
            <a:lvl5pPr marL="2080795" indent="-231200">
              <a:defRPr>
                <a:solidFill>
                  <a:schemeClr val="tx1"/>
                </a:solidFill>
                <a:latin typeface="Arial" panose="020B0604020202020204" pitchFamily="34" charset="0"/>
                <a:cs typeface="Arial" panose="020B0604020202020204" pitchFamily="34" charset="0"/>
              </a:defRPr>
            </a:lvl5pPr>
            <a:lvl6pPr marL="2543193"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592"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991"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390"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6CA355-B278-4980-88D3-1C7FDB577919}"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D0DF9C8-7AE8-3BEE-FA9D-0C5156796D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4C172F7-CA50-1034-1492-05F79E12A4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797" eaLnBrk="1" hangingPunct="1">
              <a:spcBef>
                <a:spcPct val="0"/>
              </a:spcBef>
              <a:defRPr/>
            </a:pPr>
            <a:r>
              <a:rPr lang="en-US" altLang="en-US" dirty="0"/>
              <a:t>Notes:</a:t>
            </a:r>
          </a:p>
          <a:p>
            <a:pPr marL="173399" indent="-173399" eaLnBrk="1" hangingPunct="1">
              <a:spcBef>
                <a:spcPct val="0"/>
              </a:spcBef>
              <a:buFont typeface="Arial" panose="020B0604020202020204" pitchFamily="34" charset="0"/>
              <a:buChar char="•"/>
              <a:defRPr/>
            </a:pPr>
            <a:r>
              <a:rPr lang="en-US" altLang="en-US" dirty="0"/>
              <a:t>Customize this slide by updating the highlighted text. Provide information on the cost of the medication, estimates on how much it will cost to maintain and sustain the medication in your district, and whether  another financial source been identified to pay for the cost of the medication (i.e. community group, grant)</a:t>
            </a:r>
            <a:endParaRPr lang="en-US" altLang="en-US" dirty="0">
              <a:cs typeface="Calibri"/>
            </a:endParaRPr>
          </a:p>
          <a:p>
            <a:pPr eaLnBrk="1" hangingPunct="1">
              <a:spcBef>
                <a:spcPct val="0"/>
              </a:spcBef>
            </a:pPr>
            <a:endParaRPr lang="en-US" altLang="en-US" dirty="0"/>
          </a:p>
          <a:p>
            <a:pPr defTabSz="924797" eaLnBrk="1" hangingPunct="1">
              <a:spcBef>
                <a:spcPct val="0"/>
              </a:spcBef>
              <a:defRPr/>
            </a:pPr>
            <a:r>
              <a:rPr lang="en-US" altLang="en-US" dirty="0"/>
              <a:t>Content source: https://zimhi.com/wp-content/uploads/2022/03/ZIMHI-Prescribing-Information.pdf</a:t>
            </a:r>
          </a:p>
          <a:p>
            <a:pPr eaLnBrk="1" hangingPunct="1">
              <a:spcBef>
                <a:spcPct val="0"/>
              </a:spcBef>
            </a:pPr>
            <a:endParaRPr lang="en-US" altLang="en-US" dirty="0"/>
          </a:p>
          <a:p>
            <a:pPr eaLnBrk="1" hangingPunct="1">
              <a:spcBef>
                <a:spcPct val="0"/>
              </a:spcBef>
            </a:pPr>
            <a:r>
              <a:rPr lang="en-US" altLang="en-US" dirty="0"/>
              <a:t>Photo source: https://zimhi.com/patients-and-caregivers/how-to-use-zimhi/</a:t>
            </a:r>
          </a:p>
        </p:txBody>
      </p:sp>
      <p:sp>
        <p:nvSpPr>
          <p:cNvPr id="38916" name="Slide Number Placeholder 3">
            <a:extLst>
              <a:ext uri="{FF2B5EF4-FFF2-40B4-BE49-F238E27FC236}">
                <a16:creationId xmlns:a16="http://schemas.microsoft.com/office/drawing/2014/main" id="{23FE22F1-958B-2D8B-64A2-4438E27450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399" indent="-289000">
              <a:defRPr>
                <a:solidFill>
                  <a:schemeClr val="tx1"/>
                </a:solidFill>
                <a:latin typeface="Arial" panose="020B0604020202020204" pitchFamily="34" charset="0"/>
                <a:cs typeface="Arial" panose="020B0604020202020204" pitchFamily="34" charset="0"/>
              </a:defRPr>
            </a:lvl2pPr>
            <a:lvl3pPr marL="1155998" indent="-231200">
              <a:defRPr>
                <a:solidFill>
                  <a:schemeClr val="tx1"/>
                </a:solidFill>
                <a:latin typeface="Arial" panose="020B0604020202020204" pitchFamily="34" charset="0"/>
                <a:cs typeface="Arial" panose="020B0604020202020204" pitchFamily="34" charset="0"/>
              </a:defRPr>
            </a:lvl3pPr>
            <a:lvl4pPr marL="1618396" indent="-231200">
              <a:defRPr>
                <a:solidFill>
                  <a:schemeClr val="tx1"/>
                </a:solidFill>
                <a:latin typeface="Arial" panose="020B0604020202020204" pitchFamily="34" charset="0"/>
                <a:cs typeface="Arial" panose="020B0604020202020204" pitchFamily="34" charset="0"/>
              </a:defRPr>
            </a:lvl4pPr>
            <a:lvl5pPr marL="2080795" indent="-231200">
              <a:defRPr>
                <a:solidFill>
                  <a:schemeClr val="tx1"/>
                </a:solidFill>
                <a:latin typeface="Arial" panose="020B0604020202020204" pitchFamily="34" charset="0"/>
                <a:cs typeface="Arial" panose="020B0604020202020204" pitchFamily="34" charset="0"/>
              </a:defRPr>
            </a:lvl5pPr>
            <a:lvl6pPr marL="2543193"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592"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991"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390"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FCC612-BA02-4368-BCA1-0B077FF028DF}"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628452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24</a:t>
            </a:fld>
            <a:endParaRPr lang="en-US" altLang="en-US"/>
          </a:p>
        </p:txBody>
      </p:sp>
    </p:spTree>
    <p:extLst>
      <p:ext uri="{BB962C8B-B14F-4D97-AF65-F5344CB8AC3E}">
        <p14:creationId xmlns:p14="http://schemas.microsoft.com/office/powerpoint/2010/main" val="2461589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907" y="4444862"/>
            <a:ext cx="6685310" cy="4593297"/>
          </a:xfrm>
        </p:spPr>
        <p:txBody>
          <a:bodyPr/>
          <a:lstStyle/>
          <a:p>
            <a:r>
              <a:rPr lang="en-US" dirty="0"/>
              <a:t>To find relevant laws for each state, visit the </a:t>
            </a:r>
            <a:r>
              <a:rPr lang="en-US" dirty="0">
                <a:hlinkClick r:id="rId3"/>
              </a:rPr>
              <a:t>Legislative Analysis and Public Policy Association’s Good Samaritan Fatal Overdose Prevention And Drug Induced Homicide: Summary Of State Laws</a:t>
            </a:r>
            <a:r>
              <a:rPr lang="en-US" dirty="0"/>
              <a:t> report.  </a:t>
            </a:r>
          </a:p>
          <a:p>
            <a:r>
              <a:rPr lang="en-US" sz="1100" dirty="0"/>
              <a:t>*Research is current as of December 2022.</a:t>
            </a:r>
          </a:p>
          <a:p>
            <a:pPr defTabSz="924797">
              <a:defRPr/>
            </a:pPr>
            <a:r>
              <a:rPr lang="en-US" b="1" dirty="0">
                <a:latin typeface="Calibri" panose="020F0502020204030204" pitchFamily="34" charset="0"/>
              </a:rPr>
              <a:t>Discussion Points:</a:t>
            </a:r>
          </a:p>
          <a:p>
            <a:pPr marL="173399" indent="-173399">
              <a:buFont typeface="Arial" panose="020B0604020202020204" pitchFamily="34" charset="0"/>
              <a:buChar char="•"/>
            </a:pPr>
            <a:r>
              <a:rPr lang="en-US" dirty="0"/>
              <a:t>How do state good Samaritan laws affect naloxone in schools programs?</a:t>
            </a:r>
            <a:endParaRPr lang="en-US" dirty="0">
              <a:cs typeface="Calibri"/>
            </a:endParaRPr>
          </a:p>
          <a:p>
            <a:pPr marL="173399" indent="-173399">
              <a:buFont typeface="Arial" panose="020B0604020202020204" pitchFamily="34" charset="0"/>
              <a:buChar char="•"/>
            </a:pPr>
            <a:r>
              <a:rPr lang="en-US" dirty="0"/>
              <a:t>As of December 2022, 47 states and the District of Columbia have </a:t>
            </a:r>
            <a:r>
              <a:rPr lang="en-US" u="sng" dirty="0"/>
              <a:t>Good Samaritan fatal overdose prevention laws</a:t>
            </a:r>
            <a:r>
              <a:rPr lang="en-US" dirty="0"/>
              <a:t>. Only Kansas and Wyoming do not have such laws. Additionally, none of the other U.S. territories has a Good Samaritan fatal overdose prevention law in place. </a:t>
            </a:r>
            <a:endParaRPr lang="en-US" dirty="0">
              <a:cs typeface="Calibri"/>
            </a:endParaRPr>
          </a:p>
          <a:p>
            <a:pPr marL="173399" indent="-173399">
              <a:buFont typeface="Arial" panose="020B0604020202020204" pitchFamily="34" charset="0"/>
              <a:buChar char="•"/>
            </a:pPr>
            <a:r>
              <a:rPr lang="en-US" dirty="0"/>
              <a:t>States have implemented laws to make it easier for first responders and the general public to obtain naloxone (for example, making formulations available over the counter). Additionally, to encourage people to assist an individual who is or may be experiencing an overdose, most states also enacted laws which protect laypeople who administer naloxone, in good faith, in an emergency from civil and/or criminal liability. The Legislative Analysis and Public Policy Association (LAPPA) undertook an extensive research project to determine the current status of </a:t>
            </a:r>
            <a:r>
              <a:rPr lang="en-US" u="sng" dirty="0"/>
              <a:t>naloxone access laws</a:t>
            </a:r>
            <a:r>
              <a:rPr lang="en-US" dirty="0"/>
              <a:t> throughout the United States, including the District of Columbia and all U.S. territories. As of August 2020, all 50 states and the District of Columbia have some form of a naloxone access law. The laws vary significantly by state. </a:t>
            </a:r>
            <a:endParaRPr lang="en-US" dirty="0">
              <a:cs typeface="Calibri"/>
            </a:endParaRPr>
          </a:p>
          <a:p>
            <a:endParaRPr lang="en-US" dirty="0"/>
          </a:p>
          <a:p>
            <a:pPr marL="173399" indent="-173399">
              <a:buFont typeface="Arial" panose="020B0604020202020204" pitchFamily="34" charset="0"/>
              <a:buChar cha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25</a:t>
            </a:fld>
            <a:endParaRPr lang="en-US" altLang="en-US" dirty="0"/>
          </a:p>
        </p:txBody>
      </p:sp>
    </p:spTree>
    <p:extLst>
      <p:ext uri="{BB962C8B-B14F-4D97-AF65-F5344CB8AC3E}">
        <p14:creationId xmlns:p14="http://schemas.microsoft.com/office/powerpoint/2010/main" val="1242636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9F6F145-EC4C-E308-B1A8-9000399DB7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C45E8D4-E6DB-EEDA-37A0-745BA32748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Notes:</a:t>
            </a:r>
          </a:p>
          <a:p>
            <a:pPr marL="173399" indent="-173399" defTabSz="924797" eaLnBrk="1" hangingPunct="1">
              <a:spcBef>
                <a:spcPct val="0"/>
              </a:spcBef>
              <a:buFont typeface="Arial" panose="020B0604020202020204" pitchFamily="34" charset="0"/>
              <a:buChar char="•"/>
              <a:defRPr/>
            </a:pPr>
            <a:r>
              <a:rPr lang="en-US" altLang="en-US"/>
              <a:t>To assist school districts in making decisions regarding whether to stock naloxone in schools, it is important to provide district leadership with information about whether community first responders carry naloxone and if they would be responding to an emergency in the school setting. </a:t>
            </a:r>
          </a:p>
          <a:p>
            <a:pPr marL="173399" indent="-173399" eaLnBrk="1" hangingPunct="1">
              <a:spcBef>
                <a:spcPct val="0"/>
              </a:spcBef>
              <a:buFont typeface="Arial" panose="020B0604020202020204" pitchFamily="34" charset="0"/>
              <a:buChar char="•"/>
            </a:pPr>
            <a:r>
              <a:rPr lang="en-US" altLang="en-US"/>
              <a:t>Customize this slide, as appropriate for your district. </a:t>
            </a:r>
          </a:p>
        </p:txBody>
      </p:sp>
      <p:sp>
        <p:nvSpPr>
          <p:cNvPr id="27652" name="Slide Number Placeholder 3">
            <a:extLst>
              <a:ext uri="{FF2B5EF4-FFF2-40B4-BE49-F238E27FC236}">
                <a16:creationId xmlns:a16="http://schemas.microsoft.com/office/drawing/2014/main" id="{814D1665-1A8C-6E7C-A812-568303F243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399" indent="-289000">
              <a:defRPr>
                <a:solidFill>
                  <a:schemeClr val="tx1"/>
                </a:solidFill>
                <a:latin typeface="Arial" panose="020B0604020202020204" pitchFamily="34" charset="0"/>
                <a:cs typeface="Arial" panose="020B0604020202020204" pitchFamily="34" charset="0"/>
              </a:defRPr>
            </a:lvl2pPr>
            <a:lvl3pPr marL="1155998" indent="-231200">
              <a:defRPr>
                <a:solidFill>
                  <a:schemeClr val="tx1"/>
                </a:solidFill>
                <a:latin typeface="Arial" panose="020B0604020202020204" pitchFamily="34" charset="0"/>
                <a:cs typeface="Arial" panose="020B0604020202020204" pitchFamily="34" charset="0"/>
              </a:defRPr>
            </a:lvl3pPr>
            <a:lvl4pPr marL="1618396" indent="-231200">
              <a:defRPr>
                <a:solidFill>
                  <a:schemeClr val="tx1"/>
                </a:solidFill>
                <a:latin typeface="Arial" panose="020B0604020202020204" pitchFamily="34" charset="0"/>
                <a:cs typeface="Arial" panose="020B0604020202020204" pitchFamily="34" charset="0"/>
              </a:defRPr>
            </a:lvl4pPr>
            <a:lvl5pPr marL="2080795" indent="-231200">
              <a:defRPr>
                <a:solidFill>
                  <a:schemeClr val="tx1"/>
                </a:solidFill>
                <a:latin typeface="Arial" panose="020B0604020202020204" pitchFamily="34" charset="0"/>
                <a:cs typeface="Arial" panose="020B0604020202020204" pitchFamily="34" charset="0"/>
              </a:defRPr>
            </a:lvl5pPr>
            <a:lvl6pPr marL="2543193"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592"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991"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390"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5498B5-AB1C-4D03-8BED-CC76E1EFB6F6}"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929259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62D88F3-F931-7AB8-B95E-8AD2E691C7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CB74812-3435-59E2-6AB4-C9E94A96C0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Notes:</a:t>
            </a:r>
          </a:p>
          <a:p>
            <a:pPr marL="173399" indent="-173399" eaLnBrk="1" hangingPunct="1">
              <a:spcBef>
                <a:spcPct val="0"/>
              </a:spcBef>
              <a:buFont typeface="Arial" panose="020B0604020202020204" pitchFamily="34" charset="0"/>
              <a:buChar char="•"/>
            </a:pPr>
            <a:r>
              <a:rPr lang="en-US" altLang="en-US" dirty="0"/>
              <a:t>Customize this slide, as appropriate for your district. </a:t>
            </a:r>
          </a:p>
          <a:p>
            <a:pPr marL="173399" indent="-173399" defTabSz="924797" eaLnBrk="1" hangingPunct="1">
              <a:spcBef>
                <a:spcPct val="0"/>
              </a:spcBef>
              <a:buFont typeface="Arial" panose="020B0604020202020204" pitchFamily="34" charset="0"/>
              <a:buChar char="•"/>
              <a:defRPr/>
            </a:pPr>
            <a:r>
              <a:rPr lang="en-US" altLang="en-US" dirty="0"/>
              <a:t>The school nurse and/or the school administration responsible for developing the naloxone policies and protocols should review other district policies to determine if there are any conflicts with developing a naloxone program.  For instance, do district policies allow for a medication to be given without parent permission?  </a:t>
            </a:r>
          </a:p>
          <a:p>
            <a:pPr marL="173399" indent="-173399" eaLnBrk="1" hangingPunct="1">
              <a:spcBef>
                <a:spcPct val="0"/>
              </a:spcBef>
              <a:buFont typeface="Arial" panose="020B0604020202020204" pitchFamily="34" charset="0"/>
              <a:buChar char="•"/>
            </a:pPr>
            <a:endParaRPr lang="en-US" altLang="en-US" dirty="0"/>
          </a:p>
        </p:txBody>
      </p:sp>
      <p:sp>
        <p:nvSpPr>
          <p:cNvPr id="29700" name="Slide Number Placeholder 3">
            <a:extLst>
              <a:ext uri="{FF2B5EF4-FFF2-40B4-BE49-F238E27FC236}">
                <a16:creationId xmlns:a16="http://schemas.microsoft.com/office/drawing/2014/main" id="{E09520AB-3435-F9EE-7349-46ED204552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399" indent="-289000">
              <a:defRPr>
                <a:solidFill>
                  <a:schemeClr val="tx1"/>
                </a:solidFill>
                <a:latin typeface="Arial" panose="020B0604020202020204" pitchFamily="34" charset="0"/>
                <a:cs typeface="Arial" panose="020B0604020202020204" pitchFamily="34" charset="0"/>
              </a:defRPr>
            </a:lvl2pPr>
            <a:lvl3pPr marL="1155998" indent="-231200">
              <a:defRPr>
                <a:solidFill>
                  <a:schemeClr val="tx1"/>
                </a:solidFill>
                <a:latin typeface="Arial" panose="020B0604020202020204" pitchFamily="34" charset="0"/>
                <a:cs typeface="Arial" panose="020B0604020202020204" pitchFamily="34" charset="0"/>
              </a:defRPr>
            </a:lvl3pPr>
            <a:lvl4pPr marL="1618396" indent="-231200">
              <a:defRPr>
                <a:solidFill>
                  <a:schemeClr val="tx1"/>
                </a:solidFill>
                <a:latin typeface="Arial" panose="020B0604020202020204" pitchFamily="34" charset="0"/>
                <a:cs typeface="Arial" panose="020B0604020202020204" pitchFamily="34" charset="0"/>
              </a:defRPr>
            </a:lvl4pPr>
            <a:lvl5pPr marL="2080795" indent="-231200">
              <a:defRPr>
                <a:solidFill>
                  <a:schemeClr val="tx1"/>
                </a:solidFill>
                <a:latin typeface="Arial" panose="020B0604020202020204" pitchFamily="34" charset="0"/>
                <a:cs typeface="Arial" panose="020B0604020202020204" pitchFamily="34" charset="0"/>
              </a:defRPr>
            </a:lvl5pPr>
            <a:lvl6pPr marL="2543193"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592"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991"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390"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E3E7BA-FBB4-48ED-A1F8-9F27F702D885}"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970195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8B8DC29-4885-0B1D-7BD4-E4C4504FE6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86683D5-6F36-903C-7F11-37819468A1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Notes:</a:t>
            </a:r>
          </a:p>
          <a:p>
            <a:pPr marL="173399" indent="-173399" eaLnBrk="1" hangingPunct="1">
              <a:spcBef>
                <a:spcPct val="0"/>
              </a:spcBef>
              <a:buFont typeface="Arial" panose="020B0604020202020204" pitchFamily="34" charset="0"/>
              <a:buChar char="•"/>
            </a:pPr>
            <a:r>
              <a:rPr lang="en-US" altLang="en-US" dirty="0"/>
              <a:t>Include information on who you have spoken with regarding keeping naloxone in schools and include those who have provided their support for this program.  Is there support from state leadership?  Parent groups?  Healthcare providers?</a:t>
            </a:r>
            <a:endParaRPr lang="en-US" altLang="en-US" dirty="0">
              <a:cs typeface="Calibri"/>
            </a:endParaRPr>
          </a:p>
          <a:p>
            <a:pPr marL="173399" indent="-173399" eaLnBrk="1" hangingPunct="1">
              <a:spcBef>
                <a:spcPct val="0"/>
              </a:spcBef>
              <a:buFont typeface="Arial" panose="020B0604020202020204" pitchFamily="34" charset="0"/>
              <a:buChar char="•"/>
            </a:pPr>
            <a:r>
              <a:rPr lang="en-US" altLang="en-US" dirty="0"/>
              <a:t>Can include NASN position statement https://higherlogicdownload.s3.amazonaws.com/NASN/8575d1b7-94ad-45ab-808e-d45019cc5c08/UploadedImages/PDFs/Position%20Statements/June_2020_Naloxone_PS_adopted.pdf</a:t>
            </a:r>
            <a:endParaRPr lang="en-US" altLang="en-US" dirty="0">
              <a:cs typeface="Calibri"/>
            </a:endParaRPr>
          </a:p>
        </p:txBody>
      </p:sp>
      <p:sp>
        <p:nvSpPr>
          <p:cNvPr id="33796" name="Slide Number Placeholder 3">
            <a:extLst>
              <a:ext uri="{FF2B5EF4-FFF2-40B4-BE49-F238E27FC236}">
                <a16:creationId xmlns:a16="http://schemas.microsoft.com/office/drawing/2014/main" id="{7740CFF3-9685-FDB1-E90E-887B4B60E1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399" indent="-289000">
              <a:defRPr>
                <a:solidFill>
                  <a:schemeClr val="tx1"/>
                </a:solidFill>
                <a:latin typeface="Arial" panose="020B0604020202020204" pitchFamily="34" charset="0"/>
                <a:cs typeface="Arial" panose="020B0604020202020204" pitchFamily="34" charset="0"/>
              </a:defRPr>
            </a:lvl2pPr>
            <a:lvl3pPr marL="1155998" indent="-231200">
              <a:defRPr>
                <a:solidFill>
                  <a:schemeClr val="tx1"/>
                </a:solidFill>
                <a:latin typeface="Arial" panose="020B0604020202020204" pitchFamily="34" charset="0"/>
                <a:cs typeface="Arial" panose="020B0604020202020204" pitchFamily="34" charset="0"/>
              </a:defRPr>
            </a:lvl3pPr>
            <a:lvl4pPr marL="1618396" indent="-231200">
              <a:defRPr>
                <a:solidFill>
                  <a:schemeClr val="tx1"/>
                </a:solidFill>
                <a:latin typeface="Arial" panose="020B0604020202020204" pitchFamily="34" charset="0"/>
                <a:cs typeface="Arial" panose="020B0604020202020204" pitchFamily="34" charset="0"/>
              </a:defRPr>
            </a:lvl4pPr>
            <a:lvl5pPr marL="2080795" indent="-231200">
              <a:defRPr>
                <a:solidFill>
                  <a:schemeClr val="tx1"/>
                </a:solidFill>
                <a:latin typeface="Arial" panose="020B0604020202020204" pitchFamily="34" charset="0"/>
                <a:cs typeface="Arial" panose="020B0604020202020204" pitchFamily="34" charset="0"/>
              </a:defRPr>
            </a:lvl5pPr>
            <a:lvl6pPr marL="2543193"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592"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991"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390" indent="-231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1D6EBA-7A68-49F3-9067-EA829F1E03C8}"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3569366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29</a:t>
            </a:fld>
            <a:endParaRPr lang="en-US" altLang="en-US"/>
          </a:p>
        </p:txBody>
      </p:sp>
    </p:spTree>
    <p:extLst>
      <p:ext uri="{BB962C8B-B14F-4D97-AF65-F5344CB8AC3E}">
        <p14:creationId xmlns:p14="http://schemas.microsoft.com/office/powerpoint/2010/main" val="71139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3</a:t>
            </a:fld>
            <a:endParaRPr lang="en-US" altLang="en-US"/>
          </a:p>
        </p:txBody>
      </p:sp>
    </p:spTree>
    <p:extLst>
      <p:ext uri="{BB962C8B-B14F-4D97-AF65-F5344CB8AC3E}">
        <p14:creationId xmlns:p14="http://schemas.microsoft.com/office/powerpoint/2010/main" val="950020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30</a:t>
            </a:fld>
            <a:endParaRPr lang="en-US" altLang="en-US"/>
          </a:p>
        </p:txBody>
      </p:sp>
    </p:spTree>
    <p:extLst>
      <p:ext uri="{BB962C8B-B14F-4D97-AF65-F5344CB8AC3E}">
        <p14:creationId xmlns:p14="http://schemas.microsoft.com/office/powerpoint/2010/main" val="4125968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97">
              <a:defRPr/>
            </a:pPr>
            <a:r>
              <a:rPr lang="en-US" altLang="en-US"/>
              <a:t>Add your name and contact information here and any other resources. </a:t>
            </a:r>
          </a:p>
          <a:p>
            <a:endParaRPr lang="en-US"/>
          </a:p>
        </p:txBody>
      </p:sp>
      <p:sp>
        <p:nvSpPr>
          <p:cNvPr id="4" name="Slide Number Placeholder 3"/>
          <p:cNvSpPr>
            <a:spLocks noGrp="1"/>
          </p:cNvSpPr>
          <p:nvPr>
            <p:ph type="sldNum" sz="quarter" idx="5"/>
          </p:nvPr>
        </p:nvSpPr>
        <p:spPr/>
        <p:txBody>
          <a:bodyPr/>
          <a:lstStyle/>
          <a:p>
            <a:pPr>
              <a:defRPr/>
            </a:pPr>
            <a:fld id="{71D8D04A-80AB-4183-A142-7BC4CCE30AFE}" type="slidenum">
              <a:rPr lang="en-US" altLang="en-US" smtClean="0"/>
              <a:pPr>
                <a:defRPr/>
              </a:pPr>
              <a:t>31</a:t>
            </a:fld>
            <a:endParaRPr lang="en-US" altLang="en-US"/>
          </a:p>
        </p:txBody>
      </p:sp>
    </p:spTree>
    <p:extLst>
      <p:ext uri="{BB962C8B-B14F-4D97-AF65-F5344CB8AC3E}">
        <p14:creationId xmlns:p14="http://schemas.microsoft.com/office/powerpoint/2010/main" val="2377622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32</a:t>
            </a:fld>
            <a:endParaRPr lang="en-US" altLang="en-US"/>
          </a:p>
        </p:txBody>
      </p:sp>
    </p:spTree>
    <p:extLst>
      <p:ext uri="{BB962C8B-B14F-4D97-AF65-F5344CB8AC3E}">
        <p14:creationId xmlns:p14="http://schemas.microsoft.com/office/powerpoint/2010/main" val="1117391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33</a:t>
            </a:fld>
            <a:endParaRPr lang="en-US" altLang="en-US"/>
          </a:p>
        </p:txBody>
      </p:sp>
    </p:spTree>
    <p:extLst>
      <p:ext uri="{BB962C8B-B14F-4D97-AF65-F5344CB8AC3E}">
        <p14:creationId xmlns:p14="http://schemas.microsoft.com/office/powerpoint/2010/main" val="3587789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34</a:t>
            </a:fld>
            <a:endParaRPr lang="en-US" altLang="en-US"/>
          </a:p>
        </p:txBody>
      </p:sp>
    </p:spTree>
    <p:extLst>
      <p:ext uri="{BB962C8B-B14F-4D97-AF65-F5344CB8AC3E}">
        <p14:creationId xmlns:p14="http://schemas.microsoft.com/office/powerpoint/2010/main" val="124862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97">
              <a:defRPr/>
            </a:pPr>
            <a:r>
              <a:rPr lang="en-US" b="1" dirty="0">
                <a:latin typeface="Calibri" panose="020F0502020204030204" pitchFamily="34" charset="0"/>
              </a:rPr>
              <a:t>Discussion Points:</a:t>
            </a:r>
          </a:p>
          <a:p>
            <a:pPr marL="173399" indent="-173399" defTabSz="924797">
              <a:buFont typeface="Arial" panose="020B0604020202020204" pitchFamily="34" charset="0"/>
              <a:buChar char="•"/>
              <a:defRPr/>
            </a:pPr>
            <a:r>
              <a:rPr lang="en-US" dirty="0">
                <a:latin typeface="Calibri" panose="020F0502020204030204" pitchFamily="34" charset="0"/>
              </a:rPr>
              <a:t>Drug overdose deaths have greatly increased among young people and other community members over the last decade.</a:t>
            </a:r>
          </a:p>
          <a:p>
            <a:pPr marL="173399" indent="-173399" defTabSz="924797">
              <a:buFont typeface="Arial" panose="020B0604020202020204" pitchFamily="34" charset="0"/>
              <a:buChar char="•"/>
              <a:defRPr/>
            </a:pPr>
            <a:r>
              <a:rPr lang="en-US" dirty="0"/>
              <a:t>This figure from the National Institute on Drug Abuse highlights the more than 106,000 drug-involved overdose deaths in 2021; these include illicit drugs and prescription opioids. </a:t>
            </a:r>
          </a:p>
          <a:p>
            <a:pPr defTabSz="924797">
              <a:defRPr/>
            </a:pPr>
            <a:endParaRPr lang="en-US" dirty="0"/>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4</a:t>
            </a:fld>
            <a:endParaRPr lang="en-US" altLang="en-US"/>
          </a:p>
        </p:txBody>
      </p:sp>
    </p:spTree>
    <p:extLst>
      <p:ext uri="{BB962C8B-B14F-4D97-AF65-F5344CB8AC3E}">
        <p14:creationId xmlns:p14="http://schemas.microsoft.com/office/powerpoint/2010/main" val="226188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97">
              <a:defRPr/>
            </a:pPr>
            <a:r>
              <a:rPr lang="en-US" b="1" dirty="0">
                <a:latin typeface="Calibri" panose="020F0502020204030204" pitchFamily="34" charset="0"/>
              </a:rPr>
              <a:t>Discussion Points:</a:t>
            </a:r>
          </a:p>
          <a:p>
            <a:pPr marL="173399" indent="-173399">
              <a:buFont typeface="Arial" panose="020B0604020202020204" pitchFamily="34" charset="0"/>
              <a:buChar char="•"/>
              <a:defRPr/>
            </a:pPr>
            <a:r>
              <a:rPr lang="en-US" dirty="0">
                <a:latin typeface="Calibri"/>
                <a:cs typeface="Calibri"/>
              </a:rPr>
              <a:t>Synthetic opioids, like illegally produced fentanyl, have been driving much of the surge in drug overdose deaths in the past several years. This second figure from the National Institute on Drug Abuse shows the continued increase of deaths from synthetic opioids other than methadone (involving primary fentanyl). </a:t>
            </a:r>
            <a:endParaRPr lang="en-US" dirty="0">
              <a:latin typeface="Calibri" panose="020F0502020204030204" pitchFamily="34" charset="0"/>
            </a:endParaRPr>
          </a:p>
          <a:p>
            <a:pPr marL="173399" indent="-173399">
              <a:buFont typeface="Arial" panose="020B0604020202020204" pitchFamily="34" charset="0"/>
              <a:buChar char="•"/>
              <a:defRPr/>
            </a:pPr>
            <a:r>
              <a:rPr lang="en-US" dirty="0">
                <a:latin typeface="Calibri"/>
                <a:cs typeface="Calibri"/>
              </a:rPr>
              <a:t>These synthetic opioids may be consumed (knowingly or unknowingly) by young people when mixed into or sold as other drugs like heroin, cocaine, or counterfeit pills. Because a lethal dose of fentanyl can be very small, using drugs contaminated with or replaced by fentanyl can increase the likelihood of an overdose. </a:t>
            </a:r>
          </a:p>
          <a:p>
            <a:pPr marL="173399" indent="-173399">
              <a:buFont typeface="Arial" panose="020B0604020202020204" pitchFamily="34" charset="0"/>
              <a:buChar char="•"/>
              <a:defRPr/>
            </a:pPr>
            <a:r>
              <a:rPr lang="en-US" dirty="0">
                <a:latin typeface="Calibri"/>
                <a:cs typeface="Calibri"/>
              </a:rPr>
              <a:t>We will talk more about synthetic opioids in the coming slides.</a:t>
            </a:r>
          </a:p>
          <a:p>
            <a:pPr defTabSz="924797">
              <a:defRPr/>
            </a:pPr>
            <a:endParaRPr lang="en-US" dirty="0"/>
          </a:p>
          <a:p>
            <a:pPr>
              <a:defRP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5</a:t>
            </a:fld>
            <a:endParaRPr lang="en-US" altLang="en-US"/>
          </a:p>
        </p:txBody>
      </p:sp>
    </p:spTree>
    <p:extLst>
      <p:ext uri="{BB962C8B-B14F-4D97-AF65-F5344CB8AC3E}">
        <p14:creationId xmlns:p14="http://schemas.microsoft.com/office/powerpoint/2010/main" val="124178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1607" y="4444862"/>
            <a:ext cx="6776860" cy="4327807"/>
          </a:xfrm>
        </p:spPr>
        <p:txBody>
          <a:bodyPr/>
          <a:lstStyle/>
          <a:p>
            <a:pPr defTabSz="924797">
              <a:defRPr/>
            </a:pPr>
            <a:r>
              <a:rPr lang="en-US" b="1" dirty="0">
                <a:latin typeface="Calibri" panose="020F0502020204030204" pitchFamily="34" charset="0"/>
              </a:rPr>
              <a:t>Discussion Points:</a:t>
            </a:r>
          </a:p>
          <a:p>
            <a:pPr marL="173399" indent="-173399">
              <a:buFont typeface="Arial" panose="020B0604020202020204" pitchFamily="34" charset="0"/>
              <a:buChar char="•"/>
            </a:pPr>
            <a:r>
              <a:rPr lang="en-US" dirty="0">
                <a:latin typeface="Calibri" panose="020F0502020204030204" pitchFamily="34" charset="0"/>
              </a:rPr>
              <a:t>The map on the left, with data from CDC, highlights the nearly nationwide increase in drug overdose death rates involving synthetic opioids from 2019 - 2020. The map on the right shows drug overdose death rates by state. </a:t>
            </a:r>
          </a:p>
          <a:p>
            <a:pPr marL="173399" indent="-173399">
              <a:buFont typeface="Arial" panose="020B0604020202020204" pitchFamily="34" charset="0"/>
              <a:buChar char="•"/>
            </a:pPr>
            <a:r>
              <a:rPr lang="en-US" dirty="0">
                <a:latin typeface="Calibri" panose="020F0502020204030204" pitchFamily="34" charset="0"/>
              </a:rPr>
              <a:t>In our community [customize this discussion point by inserting statistics relevant to your community]</a:t>
            </a:r>
          </a:p>
          <a:p>
            <a:endParaRPr lang="en-US" altLang="en-US" dirty="0"/>
          </a:p>
          <a:p>
            <a:r>
              <a:rPr lang="en-US" altLang="en-US" dirty="0"/>
              <a:t>Notes:</a:t>
            </a:r>
          </a:p>
          <a:p>
            <a:pPr marL="173399" indent="-173399">
              <a:buFont typeface="Arial" panose="020B0604020202020204" pitchFamily="34" charset="0"/>
              <a:buChar char="•"/>
            </a:pPr>
            <a:r>
              <a:rPr lang="en-US" altLang="en-US" dirty="0"/>
              <a:t>If you are advocating for naloxone in your district, it is important to mention state and local community statistics on this slide to articulate the need for a naloxone program in your district.  </a:t>
            </a:r>
          </a:p>
          <a:p>
            <a:pPr marL="173399" indent="-173399" defTabSz="924797">
              <a:buFont typeface="Arial" panose="020B0604020202020204" pitchFamily="34" charset="0"/>
              <a:buChar char="•"/>
              <a:defRPr/>
            </a:pPr>
            <a:r>
              <a:rPr lang="en-US" dirty="0">
                <a:latin typeface="Calibri" panose="020F0502020204030204" pitchFamily="34" charset="0"/>
              </a:rPr>
              <a:t>You can f</a:t>
            </a:r>
            <a:r>
              <a:rPr lang="en-US" altLang="en-US" dirty="0"/>
              <a:t>ind your state’s data on the CDC’s website (https://www.cdc.gov/drugoverdose/deaths/synthetic/index.html) under the prescription opioids and synthetic opioid overdose drop downs in the left-side navigation.</a:t>
            </a:r>
          </a:p>
          <a:p>
            <a:pPr marL="173399" indent="-173399" defTabSz="924797">
              <a:buFont typeface="Arial" panose="020B0604020202020204" pitchFamily="34" charset="0"/>
              <a:buChar char="•"/>
              <a:defRPr/>
            </a:pPr>
            <a:r>
              <a:rPr lang="en-US" altLang="en-US" dirty="0"/>
              <a:t>While talking with school leadership and staff, it is also important to note that school staff and visitors could also experience an overdose, expanding the potential need for having naloxone available from just students to other community members, as well. </a:t>
            </a:r>
            <a:endParaRPr lang="en-US" dirty="0"/>
          </a:p>
          <a:p>
            <a:endParaRPr lang="en-US" altLang="en-US" dirty="0"/>
          </a:p>
        </p:txBody>
      </p:sp>
      <p:sp>
        <p:nvSpPr>
          <p:cNvPr id="4" name="Slide Number Placeholder 3"/>
          <p:cNvSpPr>
            <a:spLocks noGrp="1"/>
          </p:cNvSpPr>
          <p:nvPr>
            <p:ph type="sldNum" sz="quarter" idx="5"/>
          </p:nvPr>
        </p:nvSpPr>
        <p:spPr/>
        <p:txBody>
          <a:bodyPr/>
          <a:lstStyle/>
          <a:p>
            <a:pPr>
              <a:defRPr/>
            </a:pPr>
            <a:fld id="{71D8D04A-80AB-4183-A142-7BC4CCE30AFE}" type="slidenum">
              <a:rPr lang="en-US" altLang="en-US" smtClean="0"/>
              <a:pPr>
                <a:defRPr/>
              </a:pPr>
              <a:t>6</a:t>
            </a:fld>
            <a:endParaRPr lang="en-US" altLang="en-US"/>
          </a:p>
        </p:txBody>
      </p:sp>
    </p:spTree>
    <p:extLst>
      <p:ext uri="{BB962C8B-B14F-4D97-AF65-F5344CB8AC3E}">
        <p14:creationId xmlns:p14="http://schemas.microsoft.com/office/powerpoint/2010/main" val="426316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97">
              <a:defRPr/>
            </a:pPr>
            <a:r>
              <a:rPr lang="en-US" b="1" dirty="0">
                <a:latin typeface="Calibri" panose="020F0502020204030204" pitchFamily="34" charset="0"/>
              </a:rPr>
              <a:t>Discussion Points:</a:t>
            </a:r>
          </a:p>
          <a:p>
            <a:pPr marL="173399" indent="-173399" defTabSz="924797">
              <a:buFont typeface="Arial" panose="020B0604020202020204" pitchFamily="34" charset="0"/>
              <a:buChar char="•"/>
              <a:defRPr/>
            </a:pPr>
            <a:r>
              <a:rPr lang="en-US" dirty="0"/>
              <a:t>Drug use is a high-profile public health concern among young people, with </a:t>
            </a:r>
            <a:r>
              <a:rPr lang="en-US" b="1" dirty="0"/>
              <a:t>14.1%</a:t>
            </a:r>
            <a:r>
              <a:rPr lang="en-US" dirty="0"/>
              <a:t> (or </a:t>
            </a:r>
            <a:r>
              <a:rPr lang="en-US" b="1" dirty="0"/>
              <a:t>3.7 million</a:t>
            </a:r>
            <a:r>
              <a:rPr lang="en-US" dirty="0"/>
              <a:t>) of adolescents aged 12-17 years old reporting past-year illicit drug use in 2021.  </a:t>
            </a:r>
          </a:p>
          <a:p>
            <a:pPr defTabSz="924797">
              <a:defRPr/>
            </a:pPr>
            <a:endParaRPr lang="en-US" dirty="0"/>
          </a:p>
          <a:p>
            <a:r>
              <a:rPr lang="en-US" dirty="0"/>
              <a:t>Content and Graphic Source: </a:t>
            </a:r>
            <a:r>
              <a:rPr lang="fr-FR" dirty="0">
                <a:effectLst/>
                <a:hlinkClick r:id="rId3" tooltip="https://www.samhsa.gov/data/sites/default/files/reports/rpt39443/2021nsduhffrrev010323.pdf"/>
              </a:rPr>
              <a:t>https://www.samhsa.gov/data/sites/default/files/reports/rpt39443/2021NSDUHFFRRev010323.pdf</a:t>
            </a:r>
            <a:r>
              <a:rPr lang="fr-FR" dirty="0"/>
              <a:t> - PDF page 16</a:t>
            </a:r>
          </a:p>
          <a:p>
            <a:endParaRPr lang="en-US" dirty="0"/>
          </a:p>
          <a:p>
            <a:r>
              <a:rPr lang="en-US" dirty="0"/>
              <a:t>**********************************************************</a:t>
            </a:r>
          </a:p>
          <a:p>
            <a:r>
              <a:rPr lang="en-US" dirty="0"/>
              <a:t>Additional statistics could be included on this slide:  </a:t>
            </a:r>
          </a:p>
          <a:p>
            <a:pPr defTabSz="924797">
              <a:defRPr/>
            </a:pPr>
            <a:r>
              <a:rPr lang="en-US" dirty="0"/>
              <a:t>In 2022, 11% of eighth graders, 21.5% of 10th graders, and 32.6% of 12th graders reported any past-year illicit drug use.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1D8D04A-80AB-4183-A142-7BC4CCE30AFE}" type="slidenum">
              <a:rPr lang="en-US" altLang="en-US" smtClean="0"/>
              <a:pPr>
                <a:defRPr/>
              </a:pPr>
              <a:t>7</a:t>
            </a:fld>
            <a:endParaRPr lang="en-US" altLang="en-US"/>
          </a:p>
        </p:txBody>
      </p:sp>
    </p:spTree>
    <p:extLst>
      <p:ext uri="{BB962C8B-B14F-4D97-AF65-F5344CB8AC3E}">
        <p14:creationId xmlns:p14="http://schemas.microsoft.com/office/powerpoint/2010/main" val="388609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97">
              <a:defRPr/>
            </a:pPr>
            <a:r>
              <a:rPr lang="en-US" dirty="0">
                <a:latin typeface="Calibri" panose="020F0502020204030204" pitchFamily="34" charset="0"/>
              </a:rPr>
              <a:t>Discussion Points:</a:t>
            </a:r>
          </a:p>
          <a:p>
            <a:pPr marL="173399" indent="-173399">
              <a:buFont typeface="Arial" panose="020B0604020202020204" pitchFamily="34" charset="0"/>
              <a:buChar char="•"/>
            </a:pPr>
            <a:r>
              <a:rPr lang="en-US" dirty="0"/>
              <a:t>This slide shows how much overdose deaths have increased among teens aged 10-19 years old. </a:t>
            </a:r>
          </a:p>
          <a:p>
            <a:pPr marL="173399" indent="-173399">
              <a:buFont typeface="Arial" panose="020B0604020202020204" pitchFamily="34" charset="0"/>
              <a:buChar char="•"/>
            </a:pPr>
            <a:r>
              <a:rPr lang="en-US" dirty="0"/>
              <a:t>A large takeaway from this slide is that overdose can happen to anyone! </a:t>
            </a:r>
            <a:r>
              <a:rPr lang="en-US" b="0" i="0" dirty="0">
                <a:effectLst/>
                <a:latin typeface="Open Sans" panose="020B0606030504020204" pitchFamily="34" charset="0"/>
              </a:rPr>
              <a:t>Only 35% of the young people who died had a known history of opioid use.</a:t>
            </a:r>
            <a:endParaRPr lang="en-US" dirty="0"/>
          </a:p>
          <a:p>
            <a:pPr marL="173399" indent="-17339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8</a:t>
            </a:fld>
            <a:endParaRPr lang="en-US" altLang="en-US"/>
          </a:p>
        </p:txBody>
      </p:sp>
    </p:spTree>
    <p:extLst>
      <p:ext uri="{BB962C8B-B14F-4D97-AF65-F5344CB8AC3E}">
        <p14:creationId xmlns:p14="http://schemas.microsoft.com/office/powerpoint/2010/main" val="151190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9</a:t>
            </a:fld>
            <a:endParaRPr lang="en-US" altLang="en-US"/>
          </a:p>
        </p:txBody>
      </p:sp>
    </p:spTree>
    <p:extLst>
      <p:ext uri="{BB962C8B-B14F-4D97-AF65-F5344CB8AC3E}">
        <p14:creationId xmlns:p14="http://schemas.microsoft.com/office/powerpoint/2010/main" val="1595134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A3D791-0524-4F31-D819-1562C71ABBC0}"/>
              </a:ext>
            </a:extLst>
          </p:cNvPr>
          <p:cNvSpPr/>
          <p:nvPr userDrawn="1"/>
        </p:nvSpPr>
        <p:spPr>
          <a:xfrm>
            <a:off x="0" y="0"/>
            <a:ext cx="9144000" cy="6858000"/>
          </a:xfrm>
          <a:prstGeom prst="rect">
            <a:avLst/>
          </a:prstGeom>
          <a:solidFill>
            <a:srgbClr val="005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a:extLst>
              <a:ext uri="{FF2B5EF4-FFF2-40B4-BE49-F238E27FC236}">
                <a16:creationId xmlns:a16="http://schemas.microsoft.com/office/drawing/2014/main" id="{F010E956-D69A-BE7A-A5F5-27D21A632000}"/>
              </a:ext>
            </a:extLst>
          </p:cNvPr>
          <p:cNvSpPr/>
          <p:nvPr userDrawn="1"/>
        </p:nvSpPr>
        <p:spPr>
          <a:xfrm>
            <a:off x="-609600" y="-1371600"/>
            <a:ext cx="10363200" cy="5105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      </a:t>
            </a:r>
          </a:p>
        </p:txBody>
      </p:sp>
      <p:pic>
        <p:nvPicPr>
          <p:cNvPr id="5" name="Picture 8" descr="biglogo.bmp">
            <a:extLst>
              <a:ext uri="{FF2B5EF4-FFF2-40B4-BE49-F238E27FC236}">
                <a16:creationId xmlns:a16="http://schemas.microsoft.com/office/drawing/2014/main" id="{79F8DD87-C687-BA0B-2B5C-E49A9386E8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67000" y="533400"/>
            <a:ext cx="344487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038600"/>
            <a:ext cx="7772400" cy="1470025"/>
          </a:xfrm>
        </p:spPr>
        <p:txBody>
          <a:bodyPr/>
          <a:lstStyle/>
          <a:p>
            <a:r>
              <a:rPr lang="en-US"/>
              <a:t>Click to edit Master title style</a:t>
            </a:r>
          </a:p>
        </p:txBody>
      </p:sp>
      <p:sp>
        <p:nvSpPr>
          <p:cNvPr id="6" name="Date Placeholder 3">
            <a:extLst>
              <a:ext uri="{FF2B5EF4-FFF2-40B4-BE49-F238E27FC236}">
                <a16:creationId xmlns:a16="http://schemas.microsoft.com/office/drawing/2014/main" id="{893B8EF1-1613-3A47-932D-BD9CF04839B3}"/>
              </a:ext>
            </a:extLst>
          </p:cNvPr>
          <p:cNvSpPr>
            <a:spLocks noGrp="1"/>
          </p:cNvSpPr>
          <p:nvPr>
            <p:ph type="dt" sz="half" idx="10"/>
          </p:nvPr>
        </p:nvSpPr>
        <p:spPr/>
        <p:txBody>
          <a:bodyPr/>
          <a:lstStyle>
            <a:lvl1pPr>
              <a:defRPr/>
            </a:lvl1pPr>
          </a:lstStyle>
          <a:p>
            <a:pPr>
              <a:defRPr/>
            </a:pPr>
            <a:fld id="{3277FFF0-0312-4A31-B15E-A27E8B5CC787}" type="datetimeFigureOut">
              <a:rPr lang="en-US"/>
              <a:pPr>
                <a:defRPr/>
              </a:pPr>
              <a:t>8/23/2023</a:t>
            </a:fld>
            <a:endParaRPr lang="en-US"/>
          </a:p>
        </p:txBody>
      </p:sp>
      <p:sp>
        <p:nvSpPr>
          <p:cNvPr id="7" name="Footer Placeholder 4">
            <a:extLst>
              <a:ext uri="{FF2B5EF4-FFF2-40B4-BE49-F238E27FC236}">
                <a16:creationId xmlns:a16="http://schemas.microsoft.com/office/drawing/2014/main" id="{01A6DE0C-1276-DA4B-7F1E-DEB3954F4BD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1F5CBD2-C527-E43F-FD39-89DFE1E57FA8}"/>
              </a:ext>
            </a:extLst>
          </p:cNvPr>
          <p:cNvSpPr>
            <a:spLocks noGrp="1"/>
          </p:cNvSpPr>
          <p:nvPr>
            <p:ph type="sldNum" sz="quarter" idx="12"/>
          </p:nvPr>
        </p:nvSpPr>
        <p:spPr/>
        <p:txBody>
          <a:bodyPr/>
          <a:lstStyle>
            <a:lvl1pPr>
              <a:defRPr/>
            </a:lvl1pPr>
          </a:lstStyle>
          <a:p>
            <a:pPr>
              <a:defRPr/>
            </a:pPr>
            <a:fld id="{2C9918D5-AA4F-43EF-B24E-E117222BD3B6}" type="slidenum">
              <a:rPr lang="en-US" altLang="en-US"/>
              <a:pPr>
                <a:defRPr/>
              </a:pPr>
              <a:t>‹#›</a:t>
            </a:fld>
            <a:endParaRPr lang="en-US" altLang="en-US"/>
          </a:p>
        </p:txBody>
      </p:sp>
    </p:spTree>
    <p:extLst>
      <p:ext uri="{BB962C8B-B14F-4D97-AF65-F5344CB8AC3E}">
        <p14:creationId xmlns:p14="http://schemas.microsoft.com/office/powerpoint/2010/main" val="160524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0B4F9-1B28-3D1E-5F69-E95E388E5FBE}"/>
              </a:ext>
            </a:extLst>
          </p:cNvPr>
          <p:cNvSpPr>
            <a:spLocks noGrp="1"/>
          </p:cNvSpPr>
          <p:nvPr>
            <p:ph type="dt" sz="half" idx="10"/>
          </p:nvPr>
        </p:nvSpPr>
        <p:spPr/>
        <p:txBody>
          <a:bodyPr/>
          <a:lstStyle>
            <a:lvl1pPr>
              <a:defRPr/>
            </a:lvl1pPr>
          </a:lstStyle>
          <a:p>
            <a:pPr>
              <a:defRPr/>
            </a:pPr>
            <a:fld id="{2B59934E-4120-4BC5-88C8-277643686D18}" type="datetimeFigureOut">
              <a:rPr lang="en-US"/>
              <a:pPr>
                <a:defRPr/>
              </a:pPr>
              <a:t>8/23/2023</a:t>
            </a:fld>
            <a:endParaRPr lang="en-US"/>
          </a:p>
        </p:txBody>
      </p:sp>
      <p:sp>
        <p:nvSpPr>
          <p:cNvPr id="5" name="Footer Placeholder 4">
            <a:extLst>
              <a:ext uri="{FF2B5EF4-FFF2-40B4-BE49-F238E27FC236}">
                <a16:creationId xmlns:a16="http://schemas.microsoft.com/office/drawing/2014/main" id="{D8DBAF3C-1766-69A6-8F14-A51FA2CA4F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F533C7-B946-130C-9BED-3EA1ADB683B0}"/>
              </a:ext>
            </a:extLst>
          </p:cNvPr>
          <p:cNvSpPr>
            <a:spLocks noGrp="1"/>
          </p:cNvSpPr>
          <p:nvPr>
            <p:ph type="sldNum" sz="quarter" idx="12"/>
          </p:nvPr>
        </p:nvSpPr>
        <p:spPr/>
        <p:txBody>
          <a:bodyPr/>
          <a:lstStyle>
            <a:lvl1pPr>
              <a:defRPr/>
            </a:lvl1pPr>
          </a:lstStyle>
          <a:p>
            <a:pPr>
              <a:defRPr/>
            </a:pPr>
            <a:fld id="{991382D0-5A92-4CBF-8054-94528BD49BD7}" type="slidenum">
              <a:rPr lang="en-US" altLang="en-US"/>
              <a:pPr>
                <a:defRPr/>
              </a:pPr>
              <a:t>‹#›</a:t>
            </a:fld>
            <a:endParaRPr lang="en-US" altLang="en-US"/>
          </a:p>
        </p:txBody>
      </p:sp>
    </p:spTree>
    <p:extLst>
      <p:ext uri="{BB962C8B-B14F-4D97-AF65-F5344CB8AC3E}">
        <p14:creationId xmlns:p14="http://schemas.microsoft.com/office/powerpoint/2010/main" val="217571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85727-F68E-B8D2-9946-B0EDE951B934}"/>
              </a:ext>
            </a:extLst>
          </p:cNvPr>
          <p:cNvSpPr>
            <a:spLocks noGrp="1"/>
          </p:cNvSpPr>
          <p:nvPr>
            <p:ph type="dt" sz="half" idx="10"/>
          </p:nvPr>
        </p:nvSpPr>
        <p:spPr/>
        <p:txBody>
          <a:bodyPr/>
          <a:lstStyle>
            <a:lvl1pPr>
              <a:defRPr/>
            </a:lvl1pPr>
          </a:lstStyle>
          <a:p>
            <a:pPr>
              <a:defRPr/>
            </a:pPr>
            <a:fld id="{3A58C6C9-AE43-4297-A16A-F09209DC8452}" type="datetimeFigureOut">
              <a:rPr lang="en-US"/>
              <a:pPr>
                <a:defRPr/>
              </a:pPr>
              <a:t>8/23/2023</a:t>
            </a:fld>
            <a:endParaRPr lang="en-US"/>
          </a:p>
        </p:txBody>
      </p:sp>
      <p:sp>
        <p:nvSpPr>
          <p:cNvPr id="5" name="Footer Placeholder 4">
            <a:extLst>
              <a:ext uri="{FF2B5EF4-FFF2-40B4-BE49-F238E27FC236}">
                <a16:creationId xmlns:a16="http://schemas.microsoft.com/office/drawing/2014/main" id="{2C8D09D3-CC09-BD6E-C5D0-32B33512A2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D9BE8C-4A5A-4932-F173-227CD4FD4004}"/>
              </a:ext>
            </a:extLst>
          </p:cNvPr>
          <p:cNvSpPr>
            <a:spLocks noGrp="1"/>
          </p:cNvSpPr>
          <p:nvPr>
            <p:ph type="sldNum" sz="quarter" idx="12"/>
          </p:nvPr>
        </p:nvSpPr>
        <p:spPr/>
        <p:txBody>
          <a:bodyPr/>
          <a:lstStyle>
            <a:lvl1pPr>
              <a:defRPr/>
            </a:lvl1pPr>
          </a:lstStyle>
          <a:p>
            <a:pPr>
              <a:defRPr/>
            </a:pPr>
            <a:fld id="{5EE6A537-642D-45E2-BECB-DC701CC7CB8E}" type="slidenum">
              <a:rPr lang="en-US" altLang="en-US"/>
              <a:pPr>
                <a:defRPr/>
              </a:pPr>
              <a:t>‹#›</a:t>
            </a:fld>
            <a:endParaRPr lang="en-US" altLang="en-US"/>
          </a:p>
        </p:txBody>
      </p:sp>
    </p:spTree>
    <p:extLst>
      <p:ext uri="{BB962C8B-B14F-4D97-AF65-F5344CB8AC3E}">
        <p14:creationId xmlns:p14="http://schemas.microsoft.com/office/powerpoint/2010/main" val="3574887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a:p>
        </p:txBody>
      </p:sp>
      <p:pic>
        <p:nvPicPr>
          <p:cNvPr id="4" name="Picture 7">
            <a:extLst>
              <a:ext uri="{FF2B5EF4-FFF2-40B4-BE49-F238E27FC236}">
                <a16:creationId xmlns:a16="http://schemas.microsoft.com/office/drawing/2014/main" id="{4DF7FA4B-CAFF-4FDE-B37A-F429A9A058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67515"/>
            <a:ext cx="914400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76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A658-F5A8-36CB-0455-8E893A65692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9EBDA98-EF8F-4E8C-4EA0-BE90CEDF186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9AF7C40-A05D-28D4-D93F-82BBCBF779AD}"/>
              </a:ext>
            </a:extLst>
          </p:cNvPr>
          <p:cNvSpPr>
            <a:spLocks noGrp="1"/>
          </p:cNvSpPr>
          <p:nvPr>
            <p:ph type="dt" sz="half" idx="10"/>
          </p:nvPr>
        </p:nvSpPr>
        <p:spPr/>
        <p:txBody>
          <a:bodyPr/>
          <a:lstStyle/>
          <a:p>
            <a:pPr>
              <a:defRPr/>
            </a:pPr>
            <a:fld id="{0EC98EDC-EC8D-4734-9B13-C1BE8882FB0D}"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9100EDC9-C9A8-3E49-48EB-CC2A8185055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449284F-C0D2-4671-FB68-DA8BA7E6DB10}"/>
              </a:ext>
            </a:extLst>
          </p:cNvPr>
          <p:cNvSpPr>
            <a:spLocks noGrp="1"/>
          </p:cNvSpPr>
          <p:nvPr>
            <p:ph type="sldNum" sz="quarter" idx="12"/>
          </p:nvPr>
        </p:nvSpPr>
        <p:spPr/>
        <p:txBody>
          <a:bodyPr/>
          <a:lstStyle/>
          <a:p>
            <a:pPr>
              <a:defRPr/>
            </a:pPr>
            <a:fld id="{DEA84F86-0A09-4ED5-AEE7-42648665B7D7}" type="slidenum">
              <a:rPr lang="en-US" altLang="en-US" smtClean="0"/>
              <a:pPr>
                <a:defRPr/>
              </a:pPr>
              <a:t>‹#›</a:t>
            </a:fld>
            <a:endParaRPr lang="en-US" altLang="en-US"/>
          </a:p>
        </p:txBody>
      </p:sp>
    </p:spTree>
    <p:extLst>
      <p:ext uri="{BB962C8B-B14F-4D97-AF65-F5344CB8AC3E}">
        <p14:creationId xmlns:p14="http://schemas.microsoft.com/office/powerpoint/2010/main" val="3102965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A658-F5A8-36CB-0455-8E893A65692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9EBDA98-EF8F-4E8C-4EA0-BE90CEDF186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9AF7C40-A05D-28D4-D93F-82BBCBF779AD}"/>
              </a:ext>
            </a:extLst>
          </p:cNvPr>
          <p:cNvSpPr>
            <a:spLocks noGrp="1"/>
          </p:cNvSpPr>
          <p:nvPr>
            <p:ph type="dt" sz="half" idx="10"/>
          </p:nvPr>
        </p:nvSpPr>
        <p:spPr/>
        <p:txBody>
          <a:bodyPr/>
          <a:lstStyle/>
          <a:p>
            <a:pPr>
              <a:defRPr/>
            </a:pPr>
            <a:fld id="{0EC98EDC-EC8D-4734-9B13-C1BE8882FB0D}"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9100EDC9-C9A8-3E49-48EB-CC2A8185055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449284F-C0D2-4671-FB68-DA8BA7E6DB10}"/>
              </a:ext>
            </a:extLst>
          </p:cNvPr>
          <p:cNvSpPr>
            <a:spLocks noGrp="1"/>
          </p:cNvSpPr>
          <p:nvPr>
            <p:ph type="sldNum" sz="quarter" idx="12"/>
          </p:nvPr>
        </p:nvSpPr>
        <p:spPr/>
        <p:txBody>
          <a:bodyPr/>
          <a:lstStyle/>
          <a:p>
            <a:pPr>
              <a:defRPr/>
            </a:pPr>
            <a:fld id="{DEA84F86-0A09-4ED5-AEE7-42648665B7D7}" type="slidenum">
              <a:rPr lang="en-US" altLang="en-US" smtClean="0"/>
              <a:pPr>
                <a:defRPr/>
              </a:pPr>
              <a:t>‹#›</a:t>
            </a:fld>
            <a:endParaRPr lang="en-US" altLang="en-US"/>
          </a:p>
        </p:txBody>
      </p:sp>
    </p:spTree>
    <p:extLst>
      <p:ext uri="{BB962C8B-B14F-4D97-AF65-F5344CB8AC3E}">
        <p14:creationId xmlns:p14="http://schemas.microsoft.com/office/powerpoint/2010/main" val="3823763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93A0-A858-B447-3400-4B57B5F3E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5285A-5520-3506-37E5-7B8D5D273D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AB665-E2B8-1558-B067-E735C1A68D66}"/>
              </a:ext>
            </a:extLst>
          </p:cNvPr>
          <p:cNvSpPr>
            <a:spLocks noGrp="1"/>
          </p:cNvSpPr>
          <p:nvPr>
            <p:ph type="dt" sz="half" idx="10"/>
          </p:nvPr>
        </p:nvSpPr>
        <p:spPr/>
        <p:txBody>
          <a:bodyPr/>
          <a:lstStyle/>
          <a:p>
            <a:pPr>
              <a:defRPr/>
            </a:pPr>
            <a:fld id="{70DA7AA5-A58C-4EF9-94DA-DBE08F225D69}"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FC07EE19-60C2-5857-92BE-56B9885C76D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A34AA01-DD94-430C-F27E-8C6F507BE3A4}"/>
              </a:ext>
            </a:extLst>
          </p:cNvPr>
          <p:cNvSpPr>
            <a:spLocks noGrp="1"/>
          </p:cNvSpPr>
          <p:nvPr>
            <p:ph type="sldNum" sz="quarter" idx="12"/>
          </p:nvPr>
        </p:nvSpPr>
        <p:spPr/>
        <p:txBody>
          <a:bodyPr/>
          <a:lstStyle/>
          <a:p>
            <a:pPr>
              <a:defRPr/>
            </a:pPr>
            <a:fld id="{62808ABF-30F8-4ED1-AE81-EFF3345650E4}" type="slidenum">
              <a:rPr lang="en-US" altLang="en-US" smtClean="0"/>
              <a:pPr>
                <a:defRPr/>
              </a:pPr>
              <a:t>‹#›</a:t>
            </a:fld>
            <a:endParaRPr lang="en-US" altLang="en-US"/>
          </a:p>
        </p:txBody>
      </p:sp>
      <p:sp>
        <p:nvSpPr>
          <p:cNvPr id="7" name="Freeform 6">
            <a:extLst>
              <a:ext uri="{FF2B5EF4-FFF2-40B4-BE49-F238E27FC236}">
                <a16:creationId xmlns:a16="http://schemas.microsoft.com/office/drawing/2014/main" id="{C321E309-E7FC-3F8B-5243-A8D5DB42C6D6}"/>
              </a:ext>
            </a:extLst>
          </p:cNvPr>
          <p:cNvSpPr/>
          <p:nvPr userDrawn="1"/>
        </p:nvSpPr>
        <p:spPr>
          <a:xfrm flipH="1">
            <a:off x="0" y="5943600"/>
            <a:ext cx="9144000" cy="9144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000 h 10000"/>
              <a:gd name="connsiteX0" fmla="*/ 0 w 10000"/>
              <a:gd name="connsiteY0" fmla="*/ 75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500 h 10000"/>
              <a:gd name="connsiteX0" fmla="*/ 0 w 10000"/>
              <a:gd name="connsiteY0" fmla="*/ 6667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7"/>
                </a:moveTo>
                <a:lnTo>
                  <a:pt x="10000" y="0"/>
                </a:lnTo>
                <a:lnTo>
                  <a:pt x="10000" y="10000"/>
                </a:lnTo>
                <a:lnTo>
                  <a:pt x="0" y="10000"/>
                </a:lnTo>
                <a:lnTo>
                  <a:pt x="0" y="6667"/>
                </a:lnTo>
                <a:close/>
              </a:path>
            </a:pathLst>
          </a:custGeom>
          <a:solidFill>
            <a:srgbClr val="00538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7" descr="biglogo.bmp">
            <a:extLst>
              <a:ext uri="{FF2B5EF4-FFF2-40B4-BE49-F238E27FC236}">
                <a16:creationId xmlns:a16="http://schemas.microsoft.com/office/drawing/2014/main" id="{F26B7E9E-0D1E-A8E2-F50B-1FFDA940D583}"/>
              </a:ext>
            </a:extLst>
          </p:cNvPr>
          <p:cNvPicPr>
            <a:picLocks noChangeAspect="1"/>
          </p:cNvPicPr>
          <p:nvPr userDrawn="1"/>
        </p:nvPicPr>
        <p:blipFill>
          <a:blip r:embed="rId2" cstate="print">
            <a:clrChange>
              <a:clrFrom>
                <a:srgbClr val="FFFFFF"/>
              </a:clrFrom>
              <a:clrTo>
                <a:srgbClr val="FFFFFF">
                  <a:alpha val="0"/>
                </a:srgbClr>
              </a:clrTo>
            </a:clrChange>
            <a:duotone>
              <a:schemeClr val="bg2">
                <a:shade val="45000"/>
                <a:satMod val="135000"/>
              </a:schemeClr>
              <a:prstClr val="white"/>
            </a:duotone>
            <a:lum bright="100000"/>
          </a:blip>
          <a:stretch>
            <a:fillRect/>
          </a:stretch>
        </p:blipFill>
        <p:spPr>
          <a:xfrm>
            <a:off x="76200" y="6045156"/>
            <a:ext cx="1066800" cy="770362"/>
          </a:xfrm>
          <a:prstGeom prst="rect">
            <a:avLst/>
          </a:prstGeom>
        </p:spPr>
      </p:pic>
      <p:sp>
        <p:nvSpPr>
          <p:cNvPr id="9" name="Rectangle 8">
            <a:extLst>
              <a:ext uri="{FF2B5EF4-FFF2-40B4-BE49-F238E27FC236}">
                <a16:creationId xmlns:a16="http://schemas.microsoft.com/office/drawing/2014/main" id="{23B60E89-D9A8-25C9-9F42-2F11E1566E18}"/>
              </a:ext>
            </a:extLst>
          </p:cNvPr>
          <p:cNvSpPr/>
          <p:nvPr userDrawn="1"/>
        </p:nvSpPr>
        <p:spPr>
          <a:xfrm>
            <a:off x="0" y="0"/>
            <a:ext cx="9144000" cy="228600"/>
          </a:xfrm>
          <a:prstGeom prst="rect">
            <a:avLst/>
          </a:prstGeom>
          <a:solidFill>
            <a:srgbClr val="00538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42035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BD91-00FD-D72E-67CE-A0CFCD56C91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E4837E4-926C-9108-8B58-F0A278D5D0C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E4F363-296B-E658-4EEF-E886F604B8A3}"/>
              </a:ext>
            </a:extLst>
          </p:cNvPr>
          <p:cNvSpPr>
            <a:spLocks noGrp="1"/>
          </p:cNvSpPr>
          <p:nvPr>
            <p:ph type="dt" sz="half" idx="10"/>
          </p:nvPr>
        </p:nvSpPr>
        <p:spPr/>
        <p:txBody>
          <a:bodyPr/>
          <a:lstStyle/>
          <a:p>
            <a:pPr>
              <a:defRPr/>
            </a:pPr>
            <a:fld id="{8F3F58E6-8081-4FEC-8EEA-37F74F7A7380}"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302DF692-ADB8-AC06-1203-A3FBCB6641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A0E6ADE-E448-B9C6-C251-36791259B7FC}"/>
              </a:ext>
            </a:extLst>
          </p:cNvPr>
          <p:cNvSpPr>
            <a:spLocks noGrp="1"/>
          </p:cNvSpPr>
          <p:nvPr>
            <p:ph type="sldNum" sz="quarter" idx="12"/>
          </p:nvPr>
        </p:nvSpPr>
        <p:spPr/>
        <p:txBody>
          <a:bodyPr/>
          <a:lstStyle/>
          <a:p>
            <a:pPr>
              <a:defRPr/>
            </a:pPr>
            <a:fld id="{0FFC831E-BF32-4B48-AEA8-6FFFF798D7FF}" type="slidenum">
              <a:rPr lang="en-US" altLang="en-US" smtClean="0"/>
              <a:pPr>
                <a:defRPr/>
              </a:pPr>
              <a:t>‹#›</a:t>
            </a:fld>
            <a:endParaRPr lang="en-US" altLang="en-US"/>
          </a:p>
        </p:txBody>
      </p:sp>
    </p:spTree>
    <p:extLst>
      <p:ext uri="{BB962C8B-B14F-4D97-AF65-F5344CB8AC3E}">
        <p14:creationId xmlns:p14="http://schemas.microsoft.com/office/powerpoint/2010/main" val="135952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6AFC-B1F9-EC2C-8A15-421420496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AD1F93-4BDD-FA9B-8AD8-1CD5219D193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671E2E-3DA6-5DB1-3040-5FEB28C1694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2579B-F124-24C2-F4F0-F7C9851AD08F}"/>
              </a:ext>
            </a:extLst>
          </p:cNvPr>
          <p:cNvSpPr>
            <a:spLocks noGrp="1"/>
          </p:cNvSpPr>
          <p:nvPr>
            <p:ph type="dt" sz="half" idx="10"/>
          </p:nvPr>
        </p:nvSpPr>
        <p:spPr/>
        <p:txBody>
          <a:bodyPr/>
          <a:lstStyle/>
          <a:p>
            <a:pPr>
              <a:defRPr/>
            </a:pPr>
            <a:fld id="{E2812DF4-5758-4130-B4B1-63210003A2DE}" type="datetimeFigureOut">
              <a:rPr lang="en-US" smtClean="0"/>
              <a:pPr>
                <a:defRPr/>
              </a:pPr>
              <a:t>8/23/2023</a:t>
            </a:fld>
            <a:endParaRPr lang="en-US"/>
          </a:p>
        </p:txBody>
      </p:sp>
      <p:sp>
        <p:nvSpPr>
          <p:cNvPr id="6" name="Footer Placeholder 5">
            <a:extLst>
              <a:ext uri="{FF2B5EF4-FFF2-40B4-BE49-F238E27FC236}">
                <a16:creationId xmlns:a16="http://schemas.microsoft.com/office/drawing/2014/main" id="{9A498527-61B8-CA11-4D72-77AA6C81500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29B7878-3E63-8F9E-2EF4-2550190B1932}"/>
              </a:ext>
            </a:extLst>
          </p:cNvPr>
          <p:cNvSpPr>
            <a:spLocks noGrp="1"/>
          </p:cNvSpPr>
          <p:nvPr>
            <p:ph type="sldNum" sz="quarter" idx="12"/>
          </p:nvPr>
        </p:nvSpPr>
        <p:spPr/>
        <p:txBody>
          <a:bodyPr/>
          <a:lstStyle/>
          <a:p>
            <a:pPr>
              <a:defRPr/>
            </a:pPr>
            <a:fld id="{14CA2670-479D-46C7-95F9-2CE0F6141018}" type="slidenum">
              <a:rPr lang="en-US" altLang="en-US" smtClean="0"/>
              <a:pPr>
                <a:defRPr/>
              </a:pPr>
              <a:t>‹#›</a:t>
            </a:fld>
            <a:endParaRPr lang="en-US" altLang="en-US"/>
          </a:p>
        </p:txBody>
      </p:sp>
    </p:spTree>
    <p:extLst>
      <p:ext uri="{BB962C8B-B14F-4D97-AF65-F5344CB8AC3E}">
        <p14:creationId xmlns:p14="http://schemas.microsoft.com/office/powerpoint/2010/main" val="3537294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3D55-82F7-42A0-1AF1-BE1BA83B964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A6226C-C964-36B5-2118-D050322BBD0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16144-2EC7-0442-D219-379D92327D4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3FE2-298C-9F41-FF8D-D0C78E304AB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CB67F-D94F-EB3C-165D-8CA20C1AB7B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19F26-8818-2E7F-DB19-04380D73E508}"/>
              </a:ext>
            </a:extLst>
          </p:cNvPr>
          <p:cNvSpPr>
            <a:spLocks noGrp="1"/>
          </p:cNvSpPr>
          <p:nvPr>
            <p:ph type="dt" sz="half" idx="10"/>
          </p:nvPr>
        </p:nvSpPr>
        <p:spPr/>
        <p:txBody>
          <a:bodyPr/>
          <a:lstStyle/>
          <a:p>
            <a:pPr>
              <a:defRPr/>
            </a:pPr>
            <a:fld id="{F3A09F15-5C2C-46FA-BFBD-FB7B48FFBF7C}" type="datetimeFigureOut">
              <a:rPr lang="en-US" smtClean="0"/>
              <a:pPr>
                <a:defRPr/>
              </a:pPr>
              <a:t>8/23/2023</a:t>
            </a:fld>
            <a:endParaRPr lang="en-US"/>
          </a:p>
        </p:txBody>
      </p:sp>
      <p:sp>
        <p:nvSpPr>
          <p:cNvPr id="8" name="Footer Placeholder 7">
            <a:extLst>
              <a:ext uri="{FF2B5EF4-FFF2-40B4-BE49-F238E27FC236}">
                <a16:creationId xmlns:a16="http://schemas.microsoft.com/office/drawing/2014/main" id="{664EE915-A38C-AE59-2743-FCE93977149B}"/>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4356A013-F600-32F1-AFDA-8B98270B5E4B}"/>
              </a:ext>
            </a:extLst>
          </p:cNvPr>
          <p:cNvSpPr>
            <a:spLocks noGrp="1"/>
          </p:cNvSpPr>
          <p:nvPr>
            <p:ph type="sldNum" sz="quarter" idx="12"/>
          </p:nvPr>
        </p:nvSpPr>
        <p:spPr/>
        <p:txBody>
          <a:bodyPr/>
          <a:lstStyle/>
          <a:p>
            <a:pPr>
              <a:defRPr/>
            </a:pPr>
            <a:fld id="{61F93384-C0DC-46D7-851A-959909979526}" type="slidenum">
              <a:rPr lang="en-US" altLang="en-US" smtClean="0"/>
              <a:pPr>
                <a:defRPr/>
              </a:pPr>
              <a:t>‹#›</a:t>
            </a:fld>
            <a:endParaRPr lang="en-US" altLang="en-US"/>
          </a:p>
        </p:txBody>
      </p:sp>
      <p:sp>
        <p:nvSpPr>
          <p:cNvPr id="10" name="Freeform 6">
            <a:extLst>
              <a:ext uri="{FF2B5EF4-FFF2-40B4-BE49-F238E27FC236}">
                <a16:creationId xmlns:a16="http://schemas.microsoft.com/office/drawing/2014/main" id="{AAA4DEB4-B586-2422-7E5E-E82EBA540623}"/>
              </a:ext>
            </a:extLst>
          </p:cNvPr>
          <p:cNvSpPr/>
          <p:nvPr userDrawn="1"/>
        </p:nvSpPr>
        <p:spPr>
          <a:xfrm flipH="1">
            <a:off x="0" y="5943600"/>
            <a:ext cx="9144000" cy="9144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000 h 10000"/>
              <a:gd name="connsiteX0" fmla="*/ 0 w 10000"/>
              <a:gd name="connsiteY0" fmla="*/ 75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500 h 10000"/>
              <a:gd name="connsiteX0" fmla="*/ 0 w 10000"/>
              <a:gd name="connsiteY0" fmla="*/ 6667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7"/>
                </a:moveTo>
                <a:lnTo>
                  <a:pt x="10000" y="0"/>
                </a:lnTo>
                <a:lnTo>
                  <a:pt x="10000" y="10000"/>
                </a:lnTo>
                <a:lnTo>
                  <a:pt x="0" y="10000"/>
                </a:lnTo>
                <a:lnTo>
                  <a:pt x="0" y="6667"/>
                </a:lnTo>
                <a:close/>
              </a:path>
            </a:pathLst>
          </a:custGeom>
          <a:solidFill>
            <a:srgbClr val="00538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0" descr="biglogo.bmp">
            <a:extLst>
              <a:ext uri="{FF2B5EF4-FFF2-40B4-BE49-F238E27FC236}">
                <a16:creationId xmlns:a16="http://schemas.microsoft.com/office/drawing/2014/main" id="{F9878684-BAA2-8A51-C4AF-77D7C65C2085}"/>
              </a:ext>
            </a:extLst>
          </p:cNvPr>
          <p:cNvPicPr>
            <a:picLocks noChangeAspect="1"/>
          </p:cNvPicPr>
          <p:nvPr userDrawn="1"/>
        </p:nvPicPr>
        <p:blipFill>
          <a:blip r:embed="rId2" cstate="print">
            <a:clrChange>
              <a:clrFrom>
                <a:srgbClr val="FFFFFF"/>
              </a:clrFrom>
              <a:clrTo>
                <a:srgbClr val="FFFFFF">
                  <a:alpha val="0"/>
                </a:srgbClr>
              </a:clrTo>
            </a:clrChange>
            <a:duotone>
              <a:schemeClr val="bg2">
                <a:shade val="45000"/>
                <a:satMod val="135000"/>
              </a:schemeClr>
              <a:prstClr val="white"/>
            </a:duotone>
            <a:lum bright="100000"/>
          </a:blip>
          <a:stretch>
            <a:fillRect/>
          </a:stretch>
        </p:blipFill>
        <p:spPr>
          <a:xfrm>
            <a:off x="76200" y="6045156"/>
            <a:ext cx="1066800" cy="770362"/>
          </a:xfrm>
          <a:prstGeom prst="rect">
            <a:avLst/>
          </a:prstGeom>
        </p:spPr>
      </p:pic>
      <p:sp>
        <p:nvSpPr>
          <p:cNvPr id="12" name="Rectangle 11">
            <a:extLst>
              <a:ext uri="{FF2B5EF4-FFF2-40B4-BE49-F238E27FC236}">
                <a16:creationId xmlns:a16="http://schemas.microsoft.com/office/drawing/2014/main" id="{0AF514CA-8543-8C36-61BD-B34873063415}"/>
              </a:ext>
            </a:extLst>
          </p:cNvPr>
          <p:cNvSpPr/>
          <p:nvPr userDrawn="1"/>
        </p:nvSpPr>
        <p:spPr>
          <a:xfrm>
            <a:off x="0" y="0"/>
            <a:ext cx="9144000" cy="228600"/>
          </a:xfrm>
          <a:prstGeom prst="rect">
            <a:avLst/>
          </a:prstGeom>
          <a:solidFill>
            <a:srgbClr val="00538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958275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1C93-E430-D4CB-6E46-606CA8AAD9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08B07D-4A18-7589-495F-CC9E391A1496}"/>
              </a:ext>
            </a:extLst>
          </p:cNvPr>
          <p:cNvSpPr>
            <a:spLocks noGrp="1"/>
          </p:cNvSpPr>
          <p:nvPr>
            <p:ph type="dt" sz="half" idx="10"/>
          </p:nvPr>
        </p:nvSpPr>
        <p:spPr/>
        <p:txBody>
          <a:bodyPr/>
          <a:lstStyle/>
          <a:p>
            <a:pPr>
              <a:defRPr/>
            </a:pPr>
            <a:fld id="{52392DB0-FB32-4FD6-87A2-C1DFF74BA47C}" type="datetimeFigureOut">
              <a:rPr lang="en-US" smtClean="0"/>
              <a:pPr>
                <a:defRPr/>
              </a:pPr>
              <a:t>8/23/2023</a:t>
            </a:fld>
            <a:endParaRPr lang="en-US"/>
          </a:p>
        </p:txBody>
      </p:sp>
      <p:sp>
        <p:nvSpPr>
          <p:cNvPr id="4" name="Footer Placeholder 3">
            <a:extLst>
              <a:ext uri="{FF2B5EF4-FFF2-40B4-BE49-F238E27FC236}">
                <a16:creationId xmlns:a16="http://schemas.microsoft.com/office/drawing/2014/main" id="{29BB799E-D972-11F1-18DE-6DB08F63411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227A1600-C2E5-78C9-38D8-11DA1E4449EC}"/>
              </a:ext>
            </a:extLst>
          </p:cNvPr>
          <p:cNvSpPr>
            <a:spLocks noGrp="1"/>
          </p:cNvSpPr>
          <p:nvPr>
            <p:ph type="sldNum" sz="quarter" idx="12"/>
          </p:nvPr>
        </p:nvSpPr>
        <p:spPr/>
        <p:txBody>
          <a:bodyPr/>
          <a:lstStyle/>
          <a:p>
            <a:pPr>
              <a:defRPr/>
            </a:pPr>
            <a:fld id="{BEE6CE77-DC9F-4D61-B824-7175D74AF006}" type="slidenum">
              <a:rPr lang="en-US" altLang="en-US" smtClean="0"/>
              <a:pPr>
                <a:defRPr/>
              </a:pPr>
              <a:t>‹#›</a:t>
            </a:fld>
            <a:endParaRPr lang="en-US" altLang="en-US"/>
          </a:p>
        </p:txBody>
      </p:sp>
    </p:spTree>
    <p:extLst>
      <p:ext uri="{BB962C8B-B14F-4D97-AF65-F5344CB8AC3E}">
        <p14:creationId xmlns:p14="http://schemas.microsoft.com/office/powerpoint/2010/main" val="62055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D84F007A-D405-FD40-1315-4457F497C935}"/>
              </a:ext>
            </a:extLst>
          </p:cNvPr>
          <p:cNvSpPr/>
          <p:nvPr userDrawn="1"/>
        </p:nvSpPr>
        <p:spPr>
          <a:xfrm flipH="1">
            <a:off x="0" y="5943600"/>
            <a:ext cx="9144000" cy="9144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000 h 10000"/>
              <a:gd name="connsiteX0" fmla="*/ 0 w 10000"/>
              <a:gd name="connsiteY0" fmla="*/ 75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500 h 10000"/>
              <a:gd name="connsiteX0" fmla="*/ 0 w 10000"/>
              <a:gd name="connsiteY0" fmla="*/ 6667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7"/>
                </a:moveTo>
                <a:lnTo>
                  <a:pt x="10000" y="0"/>
                </a:lnTo>
                <a:lnTo>
                  <a:pt x="10000" y="10000"/>
                </a:lnTo>
                <a:lnTo>
                  <a:pt x="0" y="10000"/>
                </a:lnTo>
                <a:lnTo>
                  <a:pt x="0" y="6667"/>
                </a:lnTo>
                <a:close/>
              </a:path>
            </a:pathLst>
          </a:custGeom>
          <a:solidFill>
            <a:srgbClr val="00538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descr="biglogo.bmp">
            <a:extLst>
              <a:ext uri="{FF2B5EF4-FFF2-40B4-BE49-F238E27FC236}">
                <a16:creationId xmlns:a16="http://schemas.microsoft.com/office/drawing/2014/main" id="{D5B0A59C-1178-7499-7906-81860193D90A}"/>
              </a:ext>
            </a:extLst>
          </p:cNvPr>
          <p:cNvPicPr>
            <a:picLocks noChangeAspect="1"/>
          </p:cNvPicPr>
          <p:nvPr userDrawn="1"/>
        </p:nvPicPr>
        <p:blipFill>
          <a:blip r:embed="rId2" cstate="print">
            <a:clrChange>
              <a:clrFrom>
                <a:srgbClr val="FFFFFF"/>
              </a:clrFrom>
              <a:clrTo>
                <a:srgbClr val="FFFFFF">
                  <a:alpha val="0"/>
                </a:srgbClr>
              </a:clrTo>
            </a:clrChange>
            <a:duotone>
              <a:schemeClr val="bg2">
                <a:shade val="45000"/>
                <a:satMod val="135000"/>
              </a:schemeClr>
              <a:prstClr val="white"/>
            </a:duotone>
            <a:lum bright="100000"/>
          </a:blip>
          <a:stretch>
            <a:fillRect/>
          </a:stretch>
        </p:blipFill>
        <p:spPr>
          <a:xfrm>
            <a:off x="76200" y="6045156"/>
            <a:ext cx="1066800" cy="770362"/>
          </a:xfrm>
          <a:prstGeom prst="rect">
            <a:avLst/>
          </a:prstGeom>
        </p:spPr>
      </p:pic>
      <p:sp>
        <p:nvSpPr>
          <p:cNvPr id="6" name="Rectangle 5">
            <a:extLst>
              <a:ext uri="{FF2B5EF4-FFF2-40B4-BE49-F238E27FC236}">
                <a16:creationId xmlns:a16="http://schemas.microsoft.com/office/drawing/2014/main" id="{849468A7-131C-5321-8A1D-27D3E01EE53B}"/>
              </a:ext>
            </a:extLst>
          </p:cNvPr>
          <p:cNvSpPr/>
          <p:nvPr userDrawn="1"/>
        </p:nvSpPr>
        <p:spPr>
          <a:xfrm>
            <a:off x="0" y="0"/>
            <a:ext cx="9144000" cy="228600"/>
          </a:xfrm>
          <a:prstGeom prst="rect">
            <a:avLst/>
          </a:prstGeom>
          <a:solidFill>
            <a:srgbClr val="00538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828800" y="274638"/>
            <a:ext cx="6858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F223007-428F-D007-53CA-DB149FADB45D}"/>
              </a:ext>
            </a:extLst>
          </p:cNvPr>
          <p:cNvSpPr>
            <a:spLocks noGrp="1"/>
          </p:cNvSpPr>
          <p:nvPr>
            <p:ph type="dt" sz="half" idx="10"/>
          </p:nvPr>
        </p:nvSpPr>
        <p:spPr/>
        <p:txBody>
          <a:bodyPr/>
          <a:lstStyle>
            <a:lvl1pPr>
              <a:defRPr/>
            </a:lvl1pPr>
          </a:lstStyle>
          <a:p>
            <a:pPr>
              <a:defRPr/>
            </a:pPr>
            <a:fld id="{8E6FD9F2-8240-482D-A7F1-C35B4961CA55}" type="datetimeFigureOut">
              <a:rPr lang="en-US"/>
              <a:pPr>
                <a:defRPr/>
              </a:pPr>
              <a:t>8/23/2023</a:t>
            </a:fld>
            <a:endParaRPr lang="en-US"/>
          </a:p>
        </p:txBody>
      </p:sp>
      <p:sp>
        <p:nvSpPr>
          <p:cNvPr id="8" name="Footer Placeholder 4">
            <a:extLst>
              <a:ext uri="{FF2B5EF4-FFF2-40B4-BE49-F238E27FC236}">
                <a16:creationId xmlns:a16="http://schemas.microsoft.com/office/drawing/2014/main" id="{95F620AE-EBC7-A166-01E0-229DBA42F8D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E4A3D0B-C358-F640-B71F-1F98103DDD74}"/>
              </a:ext>
            </a:extLst>
          </p:cNvPr>
          <p:cNvSpPr>
            <a:spLocks noGrp="1"/>
          </p:cNvSpPr>
          <p:nvPr>
            <p:ph type="sldNum" sz="quarter" idx="12"/>
          </p:nvPr>
        </p:nvSpPr>
        <p:spPr/>
        <p:txBody>
          <a:bodyPr/>
          <a:lstStyle>
            <a:lvl1pPr>
              <a:defRPr/>
            </a:lvl1pPr>
          </a:lstStyle>
          <a:p>
            <a:pPr>
              <a:defRPr/>
            </a:pPr>
            <a:fld id="{128A089C-A8BB-4F72-8E63-9D628FCE59C0}" type="slidenum">
              <a:rPr lang="en-US" altLang="en-US"/>
              <a:pPr>
                <a:defRPr/>
              </a:pPr>
              <a:t>‹#›</a:t>
            </a:fld>
            <a:endParaRPr lang="en-US" altLang="en-US"/>
          </a:p>
        </p:txBody>
      </p:sp>
    </p:spTree>
    <p:extLst>
      <p:ext uri="{BB962C8B-B14F-4D97-AF65-F5344CB8AC3E}">
        <p14:creationId xmlns:p14="http://schemas.microsoft.com/office/powerpoint/2010/main" val="21655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091DF0-7489-5210-D031-451079676770}"/>
              </a:ext>
            </a:extLst>
          </p:cNvPr>
          <p:cNvSpPr>
            <a:spLocks noGrp="1"/>
          </p:cNvSpPr>
          <p:nvPr>
            <p:ph type="dt" sz="half" idx="10"/>
          </p:nvPr>
        </p:nvSpPr>
        <p:spPr/>
        <p:txBody>
          <a:bodyPr/>
          <a:lstStyle/>
          <a:p>
            <a:pPr>
              <a:defRPr/>
            </a:pPr>
            <a:fld id="{E295D447-BDA8-45B6-8F6B-72527AF5C92D}" type="datetimeFigureOut">
              <a:rPr lang="en-US" smtClean="0"/>
              <a:pPr>
                <a:defRPr/>
              </a:pPr>
              <a:t>8/23/2023</a:t>
            </a:fld>
            <a:endParaRPr lang="en-US"/>
          </a:p>
        </p:txBody>
      </p:sp>
      <p:sp>
        <p:nvSpPr>
          <p:cNvPr id="3" name="Footer Placeholder 2">
            <a:extLst>
              <a:ext uri="{FF2B5EF4-FFF2-40B4-BE49-F238E27FC236}">
                <a16:creationId xmlns:a16="http://schemas.microsoft.com/office/drawing/2014/main" id="{DF037DEC-90CF-25CB-E37C-2257EB5591D0}"/>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3F8274F9-9AC8-B87B-9810-87279464207B}"/>
              </a:ext>
            </a:extLst>
          </p:cNvPr>
          <p:cNvSpPr>
            <a:spLocks noGrp="1"/>
          </p:cNvSpPr>
          <p:nvPr>
            <p:ph type="sldNum" sz="quarter" idx="12"/>
          </p:nvPr>
        </p:nvSpPr>
        <p:spPr/>
        <p:txBody>
          <a:bodyPr/>
          <a:lstStyle/>
          <a:p>
            <a:pPr>
              <a:defRPr/>
            </a:pPr>
            <a:fld id="{900B49B3-8D94-4AB9-BD3D-4D88313BCFE2}" type="slidenum">
              <a:rPr lang="en-US" altLang="en-US" smtClean="0"/>
              <a:pPr>
                <a:defRPr/>
              </a:pPr>
              <a:t>‹#›</a:t>
            </a:fld>
            <a:endParaRPr lang="en-US" altLang="en-US"/>
          </a:p>
        </p:txBody>
      </p:sp>
    </p:spTree>
    <p:extLst>
      <p:ext uri="{BB962C8B-B14F-4D97-AF65-F5344CB8AC3E}">
        <p14:creationId xmlns:p14="http://schemas.microsoft.com/office/powerpoint/2010/main" val="157344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953D-61F0-F6B5-94AD-2AE5699B5F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E980D00-2900-8335-8C5E-B519B7B27C2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16FB98-E2E5-BEBE-CAD0-A367E8DA3C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686CF4-BFE8-0A49-F85D-7BBC7531B84B}"/>
              </a:ext>
            </a:extLst>
          </p:cNvPr>
          <p:cNvSpPr>
            <a:spLocks noGrp="1"/>
          </p:cNvSpPr>
          <p:nvPr>
            <p:ph type="dt" sz="half" idx="10"/>
          </p:nvPr>
        </p:nvSpPr>
        <p:spPr/>
        <p:txBody>
          <a:bodyPr/>
          <a:lstStyle/>
          <a:p>
            <a:pPr>
              <a:defRPr/>
            </a:pPr>
            <a:fld id="{EF90E43E-15A7-4B07-A1E8-A080C69E8EDC}" type="datetimeFigureOut">
              <a:rPr lang="en-US" smtClean="0"/>
              <a:pPr>
                <a:defRPr/>
              </a:pPr>
              <a:t>8/23/2023</a:t>
            </a:fld>
            <a:endParaRPr lang="en-US"/>
          </a:p>
        </p:txBody>
      </p:sp>
      <p:sp>
        <p:nvSpPr>
          <p:cNvPr id="6" name="Footer Placeholder 5">
            <a:extLst>
              <a:ext uri="{FF2B5EF4-FFF2-40B4-BE49-F238E27FC236}">
                <a16:creationId xmlns:a16="http://schemas.microsoft.com/office/drawing/2014/main" id="{57A509BD-8AB3-B3B6-F5E4-8407331BED3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198145AC-9E6A-5394-5A0E-B854ADF3423E}"/>
              </a:ext>
            </a:extLst>
          </p:cNvPr>
          <p:cNvSpPr>
            <a:spLocks noGrp="1"/>
          </p:cNvSpPr>
          <p:nvPr>
            <p:ph type="sldNum" sz="quarter" idx="12"/>
          </p:nvPr>
        </p:nvSpPr>
        <p:spPr/>
        <p:txBody>
          <a:bodyPr/>
          <a:lstStyle/>
          <a:p>
            <a:pPr>
              <a:defRPr/>
            </a:pPr>
            <a:fld id="{848CB8FD-04C0-470F-ABF3-567670F56953}" type="slidenum">
              <a:rPr lang="en-US" altLang="en-US" smtClean="0"/>
              <a:pPr>
                <a:defRPr/>
              </a:pPr>
              <a:t>‹#›</a:t>
            </a:fld>
            <a:endParaRPr lang="en-US" altLang="en-US"/>
          </a:p>
        </p:txBody>
      </p:sp>
    </p:spTree>
    <p:extLst>
      <p:ext uri="{BB962C8B-B14F-4D97-AF65-F5344CB8AC3E}">
        <p14:creationId xmlns:p14="http://schemas.microsoft.com/office/powerpoint/2010/main" val="1236511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EAA5-31DE-B5C2-BD33-778E6C90F4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0DF15E8-3F4C-1FE0-429C-89EC504F8B5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3C69F24-7D1E-E6E4-C9D1-63E522E462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E4359D-7FE5-3B59-9978-693A50F40BEB}"/>
              </a:ext>
            </a:extLst>
          </p:cNvPr>
          <p:cNvSpPr>
            <a:spLocks noGrp="1"/>
          </p:cNvSpPr>
          <p:nvPr>
            <p:ph type="dt" sz="half" idx="10"/>
          </p:nvPr>
        </p:nvSpPr>
        <p:spPr/>
        <p:txBody>
          <a:bodyPr/>
          <a:lstStyle/>
          <a:p>
            <a:pPr>
              <a:defRPr/>
            </a:pPr>
            <a:fld id="{8A2D0B3D-3B61-4868-BB49-ACF13734270A}" type="datetimeFigureOut">
              <a:rPr lang="en-US" smtClean="0"/>
              <a:pPr>
                <a:defRPr/>
              </a:pPr>
              <a:t>8/23/2023</a:t>
            </a:fld>
            <a:endParaRPr lang="en-US"/>
          </a:p>
        </p:txBody>
      </p:sp>
      <p:sp>
        <p:nvSpPr>
          <p:cNvPr id="6" name="Footer Placeholder 5">
            <a:extLst>
              <a:ext uri="{FF2B5EF4-FFF2-40B4-BE49-F238E27FC236}">
                <a16:creationId xmlns:a16="http://schemas.microsoft.com/office/drawing/2014/main" id="{37467C62-6424-AE1F-79C2-6A9478DE600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345EB8A-8109-7165-E5D8-4AD13A57B4E9}"/>
              </a:ext>
            </a:extLst>
          </p:cNvPr>
          <p:cNvSpPr>
            <a:spLocks noGrp="1"/>
          </p:cNvSpPr>
          <p:nvPr>
            <p:ph type="sldNum" sz="quarter" idx="12"/>
          </p:nvPr>
        </p:nvSpPr>
        <p:spPr/>
        <p:txBody>
          <a:bodyPr/>
          <a:lstStyle/>
          <a:p>
            <a:pPr>
              <a:defRPr/>
            </a:pPr>
            <a:fld id="{00FE8575-6EC1-4141-8FAF-B068BDA7B873}" type="slidenum">
              <a:rPr lang="en-US" altLang="en-US" smtClean="0"/>
              <a:pPr>
                <a:defRPr/>
              </a:pPr>
              <a:t>‹#›</a:t>
            </a:fld>
            <a:endParaRPr lang="en-US" altLang="en-US"/>
          </a:p>
        </p:txBody>
      </p:sp>
    </p:spTree>
    <p:extLst>
      <p:ext uri="{BB962C8B-B14F-4D97-AF65-F5344CB8AC3E}">
        <p14:creationId xmlns:p14="http://schemas.microsoft.com/office/powerpoint/2010/main" val="3898016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775B-CD92-B976-3EDF-E1C57E899E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244CD5-F603-F3AC-77DB-53A605010B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F62D2-4298-D215-AF20-494123B5F4E8}"/>
              </a:ext>
            </a:extLst>
          </p:cNvPr>
          <p:cNvSpPr>
            <a:spLocks noGrp="1"/>
          </p:cNvSpPr>
          <p:nvPr>
            <p:ph type="dt" sz="half" idx="10"/>
          </p:nvPr>
        </p:nvSpPr>
        <p:spPr/>
        <p:txBody>
          <a:bodyPr/>
          <a:lstStyle/>
          <a:p>
            <a:pPr>
              <a:defRPr/>
            </a:pPr>
            <a:fld id="{AE3955EB-1985-4109-BCD1-90027933B733}"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FB0CDB0A-EC26-3A7A-A4D7-395034B5B8D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5504BE4-3146-E9AB-51CD-E9089B092287}"/>
              </a:ext>
            </a:extLst>
          </p:cNvPr>
          <p:cNvSpPr>
            <a:spLocks noGrp="1"/>
          </p:cNvSpPr>
          <p:nvPr>
            <p:ph type="sldNum" sz="quarter" idx="12"/>
          </p:nvPr>
        </p:nvSpPr>
        <p:spPr/>
        <p:txBody>
          <a:bodyPr/>
          <a:lstStyle/>
          <a:p>
            <a:pPr>
              <a:defRPr/>
            </a:pPr>
            <a:fld id="{0C6B4EC3-CAF7-4F2B-9498-65F68E076B1A}" type="slidenum">
              <a:rPr lang="en-US" altLang="en-US" smtClean="0"/>
              <a:pPr>
                <a:defRPr/>
              </a:pPr>
              <a:t>‹#›</a:t>
            </a:fld>
            <a:endParaRPr lang="en-US" altLang="en-US"/>
          </a:p>
        </p:txBody>
      </p:sp>
    </p:spTree>
    <p:extLst>
      <p:ext uri="{BB962C8B-B14F-4D97-AF65-F5344CB8AC3E}">
        <p14:creationId xmlns:p14="http://schemas.microsoft.com/office/powerpoint/2010/main" val="802759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1C876-314A-DFF4-8396-3E3E6F8F807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0ACE33-2CEA-31E7-E2A4-B9E2945D93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84DA5-AA2D-E752-DB39-0F84B4B90141}"/>
              </a:ext>
            </a:extLst>
          </p:cNvPr>
          <p:cNvSpPr>
            <a:spLocks noGrp="1"/>
          </p:cNvSpPr>
          <p:nvPr>
            <p:ph type="dt" sz="half" idx="10"/>
          </p:nvPr>
        </p:nvSpPr>
        <p:spPr/>
        <p:txBody>
          <a:bodyPr/>
          <a:lstStyle/>
          <a:p>
            <a:pPr>
              <a:defRPr/>
            </a:pPr>
            <a:fld id="{C82E9C34-C691-4B57-BD5B-06D291556626}"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733E1527-6E3F-B634-041B-8E59B99600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FC18A4F-33BF-F641-9912-671D07230148}"/>
              </a:ext>
            </a:extLst>
          </p:cNvPr>
          <p:cNvSpPr>
            <a:spLocks noGrp="1"/>
          </p:cNvSpPr>
          <p:nvPr>
            <p:ph type="sldNum" sz="quarter" idx="12"/>
          </p:nvPr>
        </p:nvSpPr>
        <p:spPr/>
        <p:txBody>
          <a:bodyPr/>
          <a:lstStyle/>
          <a:p>
            <a:pPr>
              <a:defRPr/>
            </a:pPr>
            <a:fld id="{5DF3970A-ED4F-4612-9C9B-4FCCBB92B604}" type="slidenum">
              <a:rPr lang="en-US" altLang="en-US" smtClean="0"/>
              <a:pPr>
                <a:defRPr/>
              </a:pPr>
              <a:t>‹#›</a:t>
            </a:fld>
            <a:endParaRPr lang="en-US" altLang="en-US"/>
          </a:p>
        </p:txBody>
      </p:sp>
    </p:spTree>
    <p:extLst>
      <p:ext uri="{BB962C8B-B14F-4D97-AF65-F5344CB8AC3E}">
        <p14:creationId xmlns:p14="http://schemas.microsoft.com/office/powerpoint/2010/main" val="1240536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97C2FE-0286-8BDC-E466-DB5CDFEA5EFE}"/>
              </a:ext>
            </a:extLst>
          </p:cNvPr>
          <p:cNvSpPr/>
          <p:nvPr userDrawn="1"/>
        </p:nvSpPr>
        <p:spPr>
          <a:xfrm>
            <a:off x="0" y="0"/>
            <a:ext cx="9144000" cy="6858000"/>
          </a:xfrm>
          <a:prstGeom prst="rect">
            <a:avLst/>
          </a:prstGeom>
          <a:solidFill>
            <a:srgbClr val="005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a:extLst>
              <a:ext uri="{FF2B5EF4-FFF2-40B4-BE49-F238E27FC236}">
                <a16:creationId xmlns:a16="http://schemas.microsoft.com/office/drawing/2014/main" id="{DD5F6038-587A-7BEF-86B8-69E40E9699F7}"/>
              </a:ext>
            </a:extLst>
          </p:cNvPr>
          <p:cNvSpPr/>
          <p:nvPr userDrawn="1"/>
        </p:nvSpPr>
        <p:spPr>
          <a:xfrm>
            <a:off x="-609600" y="-1371600"/>
            <a:ext cx="10363200" cy="5105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      </a:t>
            </a:r>
          </a:p>
        </p:txBody>
      </p:sp>
      <p:pic>
        <p:nvPicPr>
          <p:cNvPr id="5" name="Picture 8" descr="biglogo.bmp">
            <a:extLst>
              <a:ext uri="{FF2B5EF4-FFF2-40B4-BE49-F238E27FC236}">
                <a16:creationId xmlns:a16="http://schemas.microsoft.com/office/drawing/2014/main" id="{01C88E6E-9EBA-774C-3786-9C80A83B0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67000" y="533400"/>
            <a:ext cx="344487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038600"/>
            <a:ext cx="7772400" cy="1470025"/>
          </a:xfrm>
        </p:spPr>
        <p:txBody>
          <a:bodyPr/>
          <a:lstStyle/>
          <a:p>
            <a:r>
              <a:rPr lang="en-US"/>
              <a:t>Click to edit Master title style</a:t>
            </a:r>
          </a:p>
        </p:txBody>
      </p:sp>
      <p:sp>
        <p:nvSpPr>
          <p:cNvPr id="6" name="Date Placeholder 3">
            <a:extLst>
              <a:ext uri="{FF2B5EF4-FFF2-40B4-BE49-F238E27FC236}">
                <a16:creationId xmlns:a16="http://schemas.microsoft.com/office/drawing/2014/main" id="{AA2FDB8F-D3F3-E37D-47A0-30D602A29094}"/>
              </a:ext>
            </a:extLst>
          </p:cNvPr>
          <p:cNvSpPr>
            <a:spLocks noGrp="1"/>
          </p:cNvSpPr>
          <p:nvPr>
            <p:ph type="dt" sz="half" idx="10"/>
          </p:nvPr>
        </p:nvSpPr>
        <p:spPr/>
        <p:txBody>
          <a:bodyPr/>
          <a:lstStyle>
            <a:lvl1pPr>
              <a:defRPr/>
            </a:lvl1pPr>
          </a:lstStyle>
          <a:p>
            <a:pPr>
              <a:defRPr/>
            </a:pPr>
            <a:fld id="{06902880-7B2B-419B-BD30-B394BEFD24B0}" type="datetimeFigureOut">
              <a:rPr lang="en-US"/>
              <a:pPr>
                <a:defRPr/>
              </a:pPr>
              <a:t>8/23/2023</a:t>
            </a:fld>
            <a:endParaRPr lang="en-US"/>
          </a:p>
        </p:txBody>
      </p:sp>
      <p:sp>
        <p:nvSpPr>
          <p:cNvPr id="7" name="Footer Placeholder 4">
            <a:extLst>
              <a:ext uri="{FF2B5EF4-FFF2-40B4-BE49-F238E27FC236}">
                <a16:creationId xmlns:a16="http://schemas.microsoft.com/office/drawing/2014/main" id="{E05E9403-055C-71BB-37F7-AF8935A1702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6CF9C36-A17B-15E3-E4EB-5391FBC70EC4}"/>
              </a:ext>
            </a:extLst>
          </p:cNvPr>
          <p:cNvSpPr>
            <a:spLocks noGrp="1"/>
          </p:cNvSpPr>
          <p:nvPr>
            <p:ph type="sldNum" sz="quarter" idx="12"/>
          </p:nvPr>
        </p:nvSpPr>
        <p:spPr/>
        <p:txBody>
          <a:bodyPr/>
          <a:lstStyle>
            <a:lvl1pPr>
              <a:defRPr/>
            </a:lvl1pPr>
          </a:lstStyle>
          <a:p>
            <a:pPr>
              <a:defRPr/>
            </a:pPr>
            <a:fld id="{F520DC36-D40C-4B53-A138-68429435C171}" type="slidenum">
              <a:rPr lang="en-US" altLang="en-US"/>
              <a:pPr>
                <a:defRPr/>
              </a:pPr>
              <a:t>‹#›</a:t>
            </a:fld>
            <a:endParaRPr lang="en-US" altLang="en-US"/>
          </a:p>
        </p:txBody>
      </p:sp>
    </p:spTree>
    <p:extLst>
      <p:ext uri="{BB962C8B-B14F-4D97-AF65-F5344CB8AC3E}">
        <p14:creationId xmlns:p14="http://schemas.microsoft.com/office/powerpoint/2010/main" val="147134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42041-B188-0DBD-6230-47BB92B82542}"/>
              </a:ext>
            </a:extLst>
          </p:cNvPr>
          <p:cNvSpPr>
            <a:spLocks noGrp="1"/>
          </p:cNvSpPr>
          <p:nvPr>
            <p:ph type="dt" sz="half" idx="10"/>
          </p:nvPr>
        </p:nvSpPr>
        <p:spPr/>
        <p:txBody>
          <a:bodyPr/>
          <a:lstStyle>
            <a:lvl1pPr>
              <a:defRPr/>
            </a:lvl1pPr>
          </a:lstStyle>
          <a:p>
            <a:pPr>
              <a:defRPr/>
            </a:pPr>
            <a:fld id="{71CB0FC8-2B50-4FE6-8BC2-CCA701B66A28}" type="datetimeFigureOut">
              <a:rPr lang="en-US"/>
              <a:pPr>
                <a:defRPr/>
              </a:pPr>
              <a:t>8/23/2023</a:t>
            </a:fld>
            <a:endParaRPr lang="en-US"/>
          </a:p>
        </p:txBody>
      </p:sp>
      <p:sp>
        <p:nvSpPr>
          <p:cNvPr id="5" name="Footer Placeholder 4">
            <a:extLst>
              <a:ext uri="{FF2B5EF4-FFF2-40B4-BE49-F238E27FC236}">
                <a16:creationId xmlns:a16="http://schemas.microsoft.com/office/drawing/2014/main" id="{A8E78B27-2DCA-4817-45CC-0D5397BDF4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D81305-A84A-A086-3883-1A64106CE46B}"/>
              </a:ext>
            </a:extLst>
          </p:cNvPr>
          <p:cNvSpPr>
            <a:spLocks noGrp="1"/>
          </p:cNvSpPr>
          <p:nvPr>
            <p:ph type="sldNum" sz="quarter" idx="12"/>
          </p:nvPr>
        </p:nvSpPr>
        <p:spPr/>
        <p:txBody>
          <a:bodyPr/>
          <a:lstStyle>
            <a:lvl1pPr>
              <a:defRPr/>
            </a:lvl1pPr>
          </a:lstStyle>
          <a:p>
            <a:pPr>
              <a:defRPr/>
            </a:pPr>
            <a:fld id="{82836A52-CEF8-4243-ABF5-EE5BBCF49BA7}" type="slidenum">
              <a:rPr lang="en-US" altLang="en-US"/>
              <a:pPr>
                <a:defRPr/>
              </a:pPr>
              <a:t>‹#›</a:t>
            </a:fld>
            <a:endParaRPr lang="en-US" altLang="en-US"/>
          </a:p>
        </p:txBody>
      </p:sp>
    </p:spTree>
    <p:extLst>
      <p:ext uri="{BB962C8B-B14F-4D97-AF65-F5344CB8AC3E}">
        <p14:creationId xmlns:p14="http://schemas.microsoft.com/office/powerpoint/2010/main" val="189371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0065967-3BB2-CEEA-BFD4-9397AAF84E71}"/>
              </a:ext>
            </a:extLst>
          </p:cNvPr>
          <p:cNvSpPr>
            <a:spLocks noGrp="1"/>
          </p:cNvSpPr>
          <p:nvPr>
            <p:ph type="dt" sz="half" idx="10"/>
          </p:nvPr>
        </p:nvSpPr>
        <p:spPr/>
        <p:txBody>
          <a:bodyPr/>
          <a:lstStyle>
            <a:lvl1pPr>
              <a:defRPr/>
            </a:lvl1pPr>
          </a:lstStyle>
          <a:p>
            <a:pPr>
              <a:defRPr/>
            </a:pPr>
            <a:fld id="{8F5CEBFB-2504-406E-9DE8-45E3441D1129}" type="datetimeFigureOut">
              <a:rPr lang="en-US"/>
              <a:pPr>
                <a:defRPr/>
              </a:pPr>
              <a:t>8/23/2023</a:t>
            </a:fld>
            <a:endParaRPr lang="en-US"/>
          </a:p>
        </p:txBody>
      </p:sp>
      <p:sp>
        <p:nvSpPr>
          <p:cNvPr id="6" name="Footer Placeholder 4">
            <a:extLst>
              <a:ext uri="{FF2B5EF4-FFF2-40B4-BE49-F238E27FC236}">
                <a16:creationId xmlns:a16="http://schemas.microsoft.com/office/drawing/2014/main" id="{D66F794F-59C1-8FA0-5A0A-9E96F82B1D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B86B5F-DBB9-56C7-8658-A13E074BD2C7}"/>
              </a:ext>
            </a:extLst>
          </p:cNvPr>
          <p:cNvSpPr>
            <a:spLocks noGrp="1"/>
          </p:cNvSpPr>
          <p:nvPr>
            <p:ph type="sldNum" sz="quarter" idx="12"/>
          </p:nvPr>
        </p:nvSpPr>
        <p:spPr/>
        <p:txBody>
          <a:bodyPr/>
          <a:lstStyle>
            <a:lvl1pPr>
              <a:defRPr/>
            </a:lvl1pPr>
          </a:lstStyle>
          <a:p>
            <a:pPr>
              <a:defRPr/>
            </a:pPr>
            <a:fld id="{5E66624E-BDF7-41C5-AD43-E55FDA2D3B04}" type="slidenum">
              <a:rPr lang="en-US" altLang="en-US"/>
              <a:pPr>
                <a:defRPr/>
              </a:pPr>
              <a:t>‹#›</a:t>
            </a:fld>
            <a:endParaRPr lang="en-US" altLang="en-US"/>
          </a:p>
        </p:txBody>
      </p:sp>
    </p:spTree>
    <p:extLst>
      <p:ext uri="{BB962C8B-B14F-4D97-AF65-F5344CB8AC3E}">
        <p14:creationId xmlns:p14="http://schemas.microsoft.com/office/powerpoint/2010/main" val="85119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C3648CC-0798-C158-EAE0-54FC55B96FD5}"/>
              </a:ext>
            </a:extLst>
          </p:cNvPr>
          <p:cNvSpPr>
            <a:spLocks noGrp="1"/>
          </p:cNvSpPr>
          <p:nvPr>
            <p:ph type="dt" sz="half" idx="10"/>
          </p:nvPr>
        </p:nvSpPr>
        <p:spPr/>
        <p:txBody>
          <a:bodyPr/>
          <a:lstStyle>
            <a:lvl1pPr>
              <a:defRPr/>
            </a:lvl1pPr>
          </a:lstStyle>
          <a:p>
            <a:pPr>
              <a:defRPr/>
            </a:pPr>
            <a:fld id="{CDBD48EC-3CF2-4A44-9141-20367741246A}" type="datetimeFigureOut">
              <a:rPr lang="en-US"/>
              <a:pPr>
                <a:defRPr/>
              </a:pPr>
              <a:t>8/23/2023</a:t>
            </a:fld>
            <a:endParaRPr lang="en-US"/>
          </a:p>
        </p:txBody>
      </p:sp>
      <p:sp>
        <p:nvSpPr>
          <p:cNvPr id="8" name="Footer Placeholder 4">
            <a:extLst>
              <a:ext uri="{FF2B5EF4-FFF2-40B4-BE49-F238E27FC236}">
                <a16:creationId xmlns:a16="http://schemas.microsoft.com/office/drawing/2014/main" id="{F20D6C5C-7C8E-6EC6-A66F-9941084C4D9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2A23E50-D8EA-34CC-3619-2BF3E621CBA1}"/>
              </a:ext>
            </a:extLst>
          </p:cNvPr>
          <p:cNvSpPr>
            <a:spLocks noGrp="1"/>
          </p:cNvSpPr>
          <p:nvPr>
            <p:ph type="sldNum" sz="quarter" idx="12"/>
          </p:nvPr>
        </p:nvSpPr>
        <p:spPr/>
        <p:txBody>
          <a:bodyPr/>
          <a:lstStyle>
            <a:lvl1pPr>
              <a:defRPr/>
            </a:lvl1pPr>
          </a:lstStyle>
          <a:p>
            <a:pPr>
              <a:defRPr/>
            </a:pPr>
            <a:fld id="{1D50C235-11D8-43D8-B519-E6490B5373F7}" type="slidenum">
              <a:rPr lang="en-US" altLang="en-US"/>
              <a:pPr>
                <a:defRPr/>
              </a:pPr>
              <a:t>‹#›</a:t>
            </a:fld>
            <a:endParaRPr lang="en-US" altLang="en-US"/>
          </a:p>
        </p:txBody>
      </p:sp>
    </p:spTree>
    <p:extLst>
      <p:ext uri="{BB962C8B-B14F-4D97-AF65-F5344CB8AC3E}">
        <p14:creationId xmlns:p14="http://schemas.microsoft.com/office/powerpoint/2010/main" val="49785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2B5517D-CC72-8B4C-8413-CA454BE89294}"/>
              </a:ext>
            </a:extLst>
          </p:cNvPr>
          <p:cNvSpPr>
            <a:spLocks noGrp="1"/>
          </p:cNvSpPr>
          <p:nvPr>
            <p:ph type="dt" sz="half" idx="10"/>
          </p:nvPr>
        </p:nvSpPr>
        <p:spPr/>
        <p:txBody>
          <a:bodyPr/>
          <a:lstStyle>
            <a:lvl1pPr>
              <a:defRPr/>
            </a:lvl1pPr>
          </a:lstStyle>
          <a:p>
            <a:pPr>
              <a:defRPr/>
            </a:pPr>
            <a:fld id="{03BC5FB7-037B-4F94-88B2-A12C4FBC0D25}" type="datetimeFigureOut">
              <a:rPr lang="en-US"/>
              <a:pPr>
                <a:defRPr/>
              </a:pPr>
              <a:t>8/23/2023</a:t>
            </a:fld>
            <a:endParaRPr lang="en-US"/>
          </a:p>
        </p:txBody>
      </p:sp>
      <p:sp>
        <p:nvSpPr>
          <p:cNvPr id="4" name="Footer Placeholder 4">
            <a:extLst>
              <a:ext uri="{FF2B5EF4-FFF2-40B4-BE49-F238E27FC236}">
                <a16:creationId xmlns:a16="http://schemas.microsoft.com/office/drawing/2014/main" id="{FF073400-8BA9-4909-0D26-1D4CE01321C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B8DB26E-F188-2922-EF40-488834F08BFB}"/>
              </a:ext>
            </a:extLst>
          </p:cNvPr>
          <p:cNvSpPr>
            <a:spLocks noGrp="1"/>
          </p:cNvSpPr>
          <p:nvPr>
            <p:ph type="sldNum" sz="quarter" idx="12"/>
          </p:nvPr>
        </p:nvSpPr>
        <p:spPr/>
        <p:txBody>
          <a:bodyPr/>
          <a:lstStyle>
            <a:lvl1pPr>
              <a:defRPr/>
            </a:lvl1pPr>
          </a:lstStyle>
          <a:p>
            <a:pPr>
              <a:defRPr/>
            </a:pPr>
            <a:fld id="{5132FFAF-E8A6-42AB-9841-EE9AD93D17EA}" type="slidenum">
              <a:rPr lang="en-US" altLang="en-US"/>
              <a:pPr>
                <a:defRPr/>
              </a:pPr>
              <a:t>‹#›</a:t>
            </a:fld>
            <a:endParaRPr lang="en-US" altLang="en-US"/>
          </a:p>
        </p:txBody>
      </p:sp>
    </p:spTree>
    <p:extLst>
      <p:ext uri="{BB962C8B-B14F-4D97-AF65-F5344CB8AC3E}">
        <p14:creationId xmlns:p14="http://schemas.microsoft.com/office/powerpoint/2010/main" val="299618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F18C5B0-5CBB-7EF8-8F2C-10FDDCC10981}"/>
              </a:ext>
            </a:extLst>
          </p:cNvPr>
          <p:cNvSpPr>
            <a:spLocks noGrp="1"/>
          </p:cNvSpPr>
          <p:nvPr>
            <p:ph type="dt" sz="half" idx="10"/>
          </p:nvPr>
        </p:nvSpPr>
        <p:spPr/>
        <p:txBody>
          <a:bodyPr/>
          <a:lstStyle>
            <a:lvl1pPr>
              <a:defRPr/>
            </a:lvl1pPr>
          </a:lstStyle>
          <a:p>
            <a:pPr>
              <a:defRPr/>
            </a:pPr>
            <a:fld id="{D418671A-3405-4C16-A6C8-77C520A4A579}" type="datetimeFigureOut">
              <a:rPr lang="en-US"/>
              <a:pPr>
                <a:defRPr/>
              </a:pPr>
              <a:t>8/23/2023</a:t>
            </a:fld>
            <a:endParaRPr lang="en-US"/>
          </a:p>
        </p:txBody>
      </p:sp>
      <p:sp>
        <p:nvSpPr>
          <p:cNvPr id="3" name="Footer Placeholder 4">
            <a:extLst>
              <a:ext uri="{FF2B5EF4-FFF2-40B4-BE49-F238E27FC236}">
                <a16:creationId xmlns:a16="http://schemas.microsoft.com/office/drawing/2014/main" id="{54AEA704-AD5D-4937-0BEB-BC67C49D756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C205393-D2D1-C9A1-7A78-DEF06CE72ABA}"/>
              </a:ext>
            </a:extLst>
          </p:cNvPr>
          <p:cNvSpPr>
            <a:spLocks noGrp="1"/>
          </p:cNvSpPr>
          <p:nvPr>
            <p:ph type="sldNum" sz="quarter" idx="12"/>
          </p:nvPr>
        </p:nvSpPr>
        <p:spPr/>
        <p:txBody>
          <a:bodyPr/>
          <a:lstStyle>
            <a:lvl1pPr>
              <a:defRPr/>
            </a:lvl1pPr>
          </a:lstStyle>
          <a:p>
            <a:pPr>
              <a:defRPr/>
            </a:pPr>
            <a:fld id="{AE1BA15D-8A2F-4906-8D64-F0AC7B64C06C}" type="slidenum">
              <a:rPr lang="en-US" altLang="en-US"/>
              <a:pPr>
                <a:defRPr/>
              </a:pPr>
              <a:t>‹#›</a:t>
            </a:fld>
            <a:endParaRPr lang="en-US" altLang="en-US"/>
          </a:p>
        </p:txBody>
      </p:sp>
    </p:spTree>
    <p:extLst>
      <p:ext uri="{BB962C8B-B14F-4D97-AF65-F5344CB8AC3E}">
        <p14:creationId xmlns:p14="http://schemas.microsoft.com/office/powerpoint/2010/main" val="140654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2BCECC-AAAD-D3DB-FB4E-ED898A7CDEB1}"/>
              </a:ext>
            </a:extLst>
          </p:cNvPr>
          <p:cNvSpPr>
            <a:spLocks noGrp="1"/>
          </p:cNvSpPr>
          <p:nvPr>
            <p:ph type="dt" sz="half" idx="10"/>
          </p:nvPr>
        </p:nvSpPr>
        <p:spPr/>
        <p:txBody>
          <a:bodyPr/>
          <a:lstStyle>
            <a:lvl1pPr>
              <a:defRPr/>
            </a:lvl1pPr>
          </a:lstStyle>
          <a:p>
            <a:pPr>
              <a:defRPr/>
            </a:pPr>
            <a:fld id="{E301AD39-76AB-4497-9648-D8953831FEED}" type="datetimeFigureOut">
              <a:rPr lang="en-US"/>
              <a:pPr>
                <a:defRPr/>
              </a:pPr>
              <a:t>8/23/2023</a:t>
            </a:fld>
            <a:endParaRPr lang="en-US"/>
          </a:p>
        </p:txBody>
      </p:sp>
      <p:sp>
        <p:nvSpPr>
          <p:cNvPr id="6" name="Footer Placeholder 4">
            <a:extLst>
              <a:ext uri="{FF2B5EF4-FFF2-40B4-BE49-F238E27FC236}">
                <a16:creationId xmlns:a16="http://schemas.microsoft.com/office/drawing/2014/main" id="{B63C1A32-E08F-F2A3-76F2-A94ABC5CC0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912139-5054-708F-C4F6-28D9735FCD62}"/>
              </a:ext>
            </a:extLst>
          </p:cNvPr>
          <p:cNvSpPr>
            <a:spLocks noGrp="1"/>
          </p:cNvSpPr>
          <p:nvPr>
            <p:ph type="sldNum" sz="quarter" idx="12"/>
          </p:nvPr>
        </p:nvSpPr>
        <p:spPr/>
        <p:txBody>
          <a:bodyPr/>
          <a:lstStyle>
            <a:lvl1pPr>
              <a:defRPr/>
            </a:lvl1pPr>
          </a:lstStyle>
          <a:p>
            <a:pPr>
              <a:defRPr/>
            </a:pPr>
            <a:fld id="{E4907246-796B-452C-9FB5-BE16BE733491}" type="slidenum">
              <a:rPr lang="en-US" altLang="en-US"/>
              <a:pPr>
                <a:defRPr/>
              </a:pPr>
              <a:t>‹#›</a:t>
            </a:fld>
            <a:endParaRPr lang="en-US" altLang="en-US"/>
          </a:p>
        </p:txBody>
      </p:sp>
    </p:spTree>
    <p:extLst>
      <p:ext uri="{BB962C8B-B14F-4D97-AF65-F5344CB8AC3E}">
        <p14:creationId xmlns:p14="http://schemas.microsoft.com/office/powerpoint/2010/main" val="199598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C954B05-19B3-C40E-37D6-ADF88A5B9B34}"/>
              </a:ext>
            </a:extLst>
          </p:cNvPr>
          <p:cNvSpPr>
            <a:spLocks noGrp="1"/>
          </p:cNvSpPr>
          <p:nvPr>
            <p:ph type="dt" sz="half" idx="10"/>
          </p:nvPr>
        </p:nvSpPr>
        <p:spPr/>
        <p:txBody>
          <a:bodyPr/>
          <a:lstStyle>
            <a:lvl1pPr>
              <a:defRPr/>
            </a:lvl1pPr>
          </a:lstStyle>
          <a:p>
            <a:pPr>
              <a:defRPr/>
            </a:pPr>
            <a:fld id="{AC2C10C9-9A57-4550-AD74-C215764299E8}" type="datetimeFigureOut">
              <a:rPr lang="en-US"/>
              <a:pPr>
                <a:defRPr/>
              </a:pPr>
              <a:t>8/23/2023</a:t>
            </a:fld>
            <a:endParaRPr lang="en-US"/>
          </a:p>
        </p:txBody>
      </p:sp>
      <p:sp>
        <p:nvSpPr>
          <p:cNvPr id="6" name="Footer Placeholder 4">
            <a:extLst>
              <a:ext uri="{FF2B5EF4-FFF2-40B4-BE49-F238E27FC236}">
                <a16:creationId xmlns:a16="http://schemas.microsoft.com/office/drawing/2014/main" id="{DCFAB1CA-D6A8-BB94-CA49-445AA2B335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D16BAE-5F87-7D6C-7875-94C458FEC776}"/>
              </a:ext>
            </a:extLst>
          </p:cNvPr>
          <p:cNvSpPr>
            <a:spLocks noGrp="1"/>
          </p:cNvSpPr>
          <p:nvPr>
            <p:ph type="sldNum" sz="quarter" idx="12"/>
          </p:nvPr>
        </p:nvSpPr>
        <p:spPr/>
        <p:txBody>
          <a:bodyPr/>
          <a:lstStyle>
            <a:lvl1pPr>
              <a:defRPr/>
            </a:lvl1pPr>
          </a:lstStyle>
          <a:p>
            <a:pPr>
              <a:defRPr/>
            </a:pPr>
            <a:fld id="{032E54E5-20C2-4B36-80BE-A630600CAF55}" type="slidenum">
              <a:rPr lang="en-US" altLang="en-US"/>
              <a:pPr>
                <a:defRPr/>
              </a:pPr>
              <a:t>‹#›</a:t>
            </a:fld>
            <a:endParaRPr lang="en-US" altLang="en-US"/>
          </a:p>
        </p:txBody>
      </p:sp>
    </p:spTree>
    <p:extLst>
      <p:ext uri="{BB962C8B-B14F-4D97-AF65-F5344CB8AC3E}">
        <p14:creationId xmlns:p14="http://schemas.microsoft.com/office/powerpoint/2010/main" val="123574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6FCE4A-8AB5-C755-EFBF-FAD57FE2022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CFE5237-C28E-F8CD-F5D1-A820C4B0B6E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1A4CCFA-C664-FAAA-6A88-CFFE6E5CA81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D17E0DE-4B4B-459D-825A-A774C57C1742}" type="datetimeFigureOut">
              <a:rPr lang="en-US"/>
              <a:pPr>
                <a:defRPr/>
              </a:pPr>
              <a:t>8/23/2023</a:t>
            </a:fld>
            <a:endParaRPr lang="en-US"/>
          </a:p>
        </p:txBody>
      </p:sp>
      <p:sp>
        <p:nvSpPr>
          <p:cNvPr id="5" name="Footer Placeholder 4">
            <a:extLst>
              <a:ext uri="{FF2B5EF4-FFF2-40B4-BE49-F238E27FC236}">
                <a16:creationId xmlns:a16="http://schemas.microsoft.com/office/drawing/2014/main" id="{4BC4E7BD-7834-2908-6400-3D004215591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9157F25-2AE9-5A36-24E3-124BD4A842D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AF0557B-E6C4-4182-89EC-1B2B841721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38" r:id="rId3"/>
    <p:sldLayoutId id="2147483739" r:id="rId4"/>
    <p:sldLayoutId id="2147483752" r:id="rId5"/>
    <p:sldLayoutId id="2147483753" r:id="rId6"/>
    <p:sldLayoutId id="2147483754" r:id="rId7"/>
    <p:sldLayoutId id="2147483755" r:id="rId8"/>
    <p:sldLayoutId id="2147483756" r:id="rId9"/>
    <p:sldLayoutId id="2147483757" r:id="rId10"/>
    <p:sldLayoutId id="2147483758" r:id="rId11"/>
    <p:sldLayoutId id="2147483761" r:id="rId12"/>
    <p:sldLayoutId id="214748377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B8C31-A253-2397-2E0F-3024DBCDC26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790136-DE26-2E42-CA93-17C716D5363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BEE6A-AC22-A97D-B6C8-5F3F842D0E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EC98EDC-EC8D-4734-9B13-C1BE8882FB0D}"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6222CFC1-D84F-65B4-2951-397CA749A7B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6748335-D3B8-EDA3-9C08-5FB64EDC34B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EA84F86-0A09-4ED5-AEE7-42648665B7D7}" type="slidenum">
              <a:rPr lang="en-US" altLang="en-US" smtClean="0"/>
              <a:pPr>
                <a:defRPr/>
              </a:pPr>
              <a:t>‹#›</a:t>
            </a:fld>
            <a:endParaRPr lang="en-US" altLang="en-US"/>
          </a:p>
        </p:txBody>
      </p:sp>
    </p:spTree>
    <p:extLst>
      <p:ext uri="{BB962C8B-B14F-4D97-AF65-F5344CB8AC3E}">
        <p14:creationId xmlns:p14="http://schemas.microsoft.com/office/powerpoint/2010/main" val="47041781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200_3EB1E64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hyperlink" Target="https://creativecommons.org/licenses/by/3.0/" TargetMode="External"/><Relationship Id="rId5" Type="http://schemas.openxmlformats.org/officeDocument/2006/relationships/hyperlink" Target="https://www.flickr.com/photos/chicagofd1996/15031913120" TargetMode="Externa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6.png"/><Relationship Id="rId4" Type="http://schemas.microsoft.com/office/2018/10/relationships/comments" Target="../comments/modernComment_21B_75C13E3B.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narcan.com/healthcare-professionals/pharmacists/#opioid-safety-checklis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kloxxado.com/what-is-kloxxado/"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hyperlink" Target="https://amphastar.com/assets/naloxone_9-182.pdf"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zimhi.com/patients-and-caregivers/how-to-use-zimhi/"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6.xml"/><Relationship Id="rId7"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hyperlink" Target="https://higherlogicdownload.s3.amazonaws.com/NASN/8575d1b7-94ad-45ab-808e-d45019cc5c08/UploadedImages/PDFs/Position%20Statements/June_2020_Naloxone_PS_adopted.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hyperlink" Target="https://www.cdc.gov/stopoverdose/fentanyl/index.html" TargetMode="External"/><Relationship Id="rId3" Type="http://schemas.openxmlformats.org/officeDocument/2006/relationships/hyperlink" Target="https://zimhi.com/wp-content/uploads/2022/03/ZIMHI-Prescribing-Information.pdf" TargetMode="External"/><Relationship Id="rId7" Type="http://schemas.openxmlformats.org/officeDocument/2006/relationships/hyperlink" Target="https://www.cdc.gov/stopoverdose/fentanyl/fentanyl-test-strips.html" TargetMode="External"/><Relationship Id="rId12" Type="http://schemas.openxmlformats.org/officeDocument/2006/relationships/hyperlink" Target="https://kloxxado.com/what-is-kloxxado/"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hyperlink" Target="https://www.cdc.gov/drugoverdose/deaths/synthetic/index.html" TargetMode="External"/><Relationship Id="rId11" Type="http://schemas.openxmlformats.org/officeDocument/2006/relationships/hyperlink" Target="https://www.narcan.com/healthcare-professionals/pharmacists/#opioid-safety-checklist" TargetMode="External"/><Relationship Id="rId5" Type="http://schemas.openxmlformats.org/officeDocument/2006/relationships/hyperlink" Target="https://www.cdc.gov/drugoverdose/deaths/2020.html" TargetMode="External"/><Relationship Id="rId10" Type="http://schemas.openxmlformats.org/officeDocument/2006/relationships/hyperlink" Target="https://wonder.cdc.gov/mcd.html" TargetMode="External"/><Relationship Id="rId4" Type="http://schemas.openxmlformats.org/officeDocument/2006/relationships/hyperlink" Target="https://amphastar.com/assets/naloxone_9-182.pdf" TargetMode="External"/><Relationship Id="rId9" Type="http://schemas.openxmlformats.org/officeDocument/2006/relationships/hyperlink" Target="https://www.cdc.gov/stopoverdose/naloxone/index.htm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nida.nih.gov/research-topics/xylazine" TargetMode="External"/><Relationship Id="rId3" Type="http://schemas.openxmlformats.org/officeDocument/2006/relationships/hyperlink" Target="https://legislativeanalysis.org/wp-content/uploads/2022/12/Good-Samaritan-Fatal-Overdose-Prevention-And-Drug-Induced-Homicide-Summary.pdf" TargetMode="External"/><Relationship Id="rId7" Type="http://schemas.openxmlformats.org/officeDocument/2006/relationships/hyperlink" Target="https://nida.nih.gov/research-topics/opioids"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hyperlink" Target="https://www.flickr.com/photos/nida-nih/" TargetMode="External"/><Relationship Id="rId11" Type="http://schemas.openxmlformats.org/officeDocument/2006/relationships/hyperlink" Target="https://nida.nih.gov/publications/drugfacts/fentanyl" TargetMode="External"/><Relationship Id="rId5" Type="http://schemas.openxmlformats.org/officeDocument/2006/relationships/hyperlink" Target="https://www.nasn.org/nasn-resources/professional-practice-documents/position-statements/ps-naloxone" TargetMode="External"/><Relationship Id="rId10" Type="http://schemas.openxmlformats.org/officeDocument/2006/relationships/hyperlink" Target="https://nida.nih.gov/publications/drugfacts/prescription-opioids" TargetMode="External"/><Relationship Id="rId4" Type="http://schemas.openxmlformats.org/officeDocument/2006/relationships/hyperlink" Target="https://monitoringthefuture.org/results/publications/monographs/" TargetMode="External"/><Relationship Id="rId9" Type="http://schemas.openxmlformats.org/officeDocument/2006/relationships/hyperlink" Target="https://nida.nih.gov/research-topics/commonly-used-drugs-charts#prescription-opioid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samhsa.gov/data/release/2021-national-survey-drug-use-and-health-nsduh-releases" TargetMode="External"/><Relationship Id="rId3" Type="http://schemas.openxmlformats.org/officeDocument/2006/relationships/hyperlink" Target="https://nida.nih.gov/publications/drugfacts/naloxone" TargetMode="External"/><Relationship Id="rId7" Type="http://schemas.openxmlformats.org/officeDocument/2006/relationships/hyperlink" Target="https://store.samhsa.gov/sites/default/files/d7/priv/sma18-4742.pdf"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hyperlink" Target="https://www.samhsa.gov/resource/ebp/opioid-overdose-prevention-toolkit" TargetMode="External"/><Relationship Id="rId11" Type="http://schemas.openxmlformats.org/officeDocument/2006/relationships/hyperlink" Target="https://zimhi.com/patients-and-caregivers/how-to-use-zimhi/" TargetMode="External"/><Relationship Id="rId5" Type="http://schemas.openxmlformats.org/officeDocument/2006/relationships/hyperlink" Target="https://www.scottcountyiowa.gov/health/post/iowa-expands-naloxone-initiative-0" TargetMode="External"/><Relationship Id="rId10" Type="http://schemas.openxmlformats.org/officeDocument/2006/relationships/hyperlink" Target="https://www.fda.gov/drugs/drug-safety-and-availability/fda-alerts-health-care-professionals-risks-patients-exposed-xylazine-illicit-drugs" TargetMode="External"/><Relationship Id="rId4" Type="http://schemas.openxmlformats.org/officeDocument/2006/relationships/hyperlink" Target="https://www.ninds.nih.gov/health-information/disorders/cerebral-hypoxia" TargetMode="External"/><Relationship Id="rId9" Type="http://schemas.openxmlformats.org/officeDocument/2006/relationships/hyperlink" Target="http://dx.doi.org/10.15585/mmwr.mm7150a2"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7733-CA50-3F28-0B8D-22A2AFF500FB}"/>
              </a:ext>
            </a:extLst>
          </p:cNvPr>
          <p:cNvSpPr>
            <a:spLocks noGrp="1"/>
          </p:cNvSpPr>
          <p:nvPr>
            <p:ph type="title"/>
          </p:nvPr>
        </p:nvSpPr>
        <p:spPr>
          <a:xfrm>
            <a:off x="722313" y="1526350"/>
            <a:ext cx="7772400" cy="1362075"/>
          </a:xfrm>
        </p:spPr>
        <p:txBody>
          <a:bodyPr wrap="square" anchor="t">
            <a:normAutofit/>
          </a:bodyPr>
          <a:lstStyle/>
          <a:p>
            <a:pPr algn="ctr"/>
            <a:r>
              <a:rPr lang="en-US" sz="3600" b="0" dirty="0"/>
              <a:t>Naloxone in schools</a:t>
            </a:r>
            <a:br>
              <a:rPr lang="en-US" dirty="0"/>
            </a:br>
            <a:endParaRPr lang="en-US" dirty="0"/>
          </a:p>
        </p:txBody>
      </p:sp>
      <p:sp>
        <p:nvSpPr>
          <p:cNvPr id="2" name="TextBox 1">
            <a:extLst>
              <a:ext uri="{FF2B5EF4-FFF2-40B4-BE49-F238E27FC236}">
                <a16:creationId xmlns:a16="http://schemas.microsoft.com/office/drawing/2014/main" id="{42EE91D0-8FC2-FE1B-42D0-B9891A937361}"/>
              </a:ext>
            </a:extLst>
          </p:cNvPr>
          <p:cNvSpPr txBox="1"/>
          <p:nvPr/>
        </p:nvSpPr>
        <p:spPr>
          <a:xfrm>
            <a:off x="722313" y="3981608"/>
            <a:ext cx="8073345" cy="830997"/>
          </a:xfrm>
          <a:prstGeom prst="rect">
            <a:avLst/>
          </a:prstGeom>
          <a:noFill/>
        </p:spPr>
        <p:txBody>
          <a:bodyPr wrap="square" rtlCol="0">
            <a:spAutoFit/>
          </a:bodyPr>
          <a:lstStyle/>
          <a:p>
            <a:r>
              <a:rPr lang="en-US" sz="2400" dirty="0">
                <a:highlight>
                  <a:srgbClr val="FFFF00"/>
                </a:highlight>
                <a:latin typeface="Calibri" panose="020F0502020204030204" pitchFamily="34" charset="0"/>
                <a:cs typeface="Calibri" panose="020F0502020204030204" pitchFamily="34" charset="0"/>
              </a:rPr>
              <a:t>Customize this cover slide with your school name, presentation date, school logo, etc., as desired. </a:t>
            </a:r>
          </a:p>
        </p:txBody>
      </p:sp>
    </p:spTree>
    <p:extLst>
      <p:ext uri="{BB962C8B-B14F-4D97-AF65-F5344CB8AC3E}">
        <p14:creationId xmlns:p14="http://schemas.microsoft.com/office/powerpoint/2010/main" val="1051846217"/>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286FA-84F5-FD0B-152F-D7BCFEC5D380}"/>
              </a:ext>
            </a:extLst>
          </p:cNvPr>
          <p:cNvSpPr>
            <a:spLocks noGrp="1" noRot="1" noMove="1" noResize="1" noEditPoints="1" noAdjustHandles="1" noChangeArrowheads="1" noChangeShapeType="1"/>
          </p:cNvSpPr>
          <p:nvPr>
            <p:ph type="title"/>
          </p:nvPr>
        </p:nvSpPr>
        <p:spPr>
          <a:xfrm>
            <a:off x="279734" y="174709"/>
            <a:ext cx="5368960" cy="1027257"/>
          </a:xfrm>
        </p:spPr>
        <p:txBody>
          <a:bodyPr vert="horz" lIns="91440" tIns="45720" rIns="91440" bIns="45720" rtlCol="0" anchor="ctr">
            <a:normAutofit/>
          </a:bodyPr>
          <a:lstStyle/>
          <a:p>
            <a:pPr algn="l" eaLnBrk="1" hangingPunct="1">
              <a:lnSpc>
                <a:spcPct val="90000"/>
              </a:lnSpc>
            </a:pPr>
            <a:r>
              <a:rPr lang="en-US" sz="3600" dirty="0"/>
              <a:t>What are opioids?</a:t>
            </a:r>
          </a:p>
        </p:txBody>
      </p:sp>
      <p:sp>
        <p:nvSpPr>
          <p:cNvPr id="5" name="Content Placeholder 4">
            <a:extLst>
              <a:ext uri="{FF2B5EF4-FFF2-40B4-BE49-F238E27FC236}">
                <a16:creationId xmlns:a16="http://schemas.microsoft.com/office/drawing/2014/main" id="{0FD89105-3F36-010D-79BA-13BCFFD2E0B9}"/>
              </a:ext>
            </a:extLst>
          </p:cNvPr>
          <p:cNvSpPr>
            <a:spLocks noGrp="1"/>
          </p:cNvSpPr>
          <p:nvPr>
            <p:ph sz="half" idx="1"/>
          </p:nvPr>
        </p:nvSpPr>
        <p:spPr>
          <a:xfrm>
            <a:off x="116886" y="1392382"/>
            <a:ext cx="4979698" cy="2645362"/>
          </a:xfrm>
        </p:spPr>
        <p:txBody>
          <a:bodyPr vert="horz" lIns="91440" tIns="45720" rIns="91440" bIns="45720" rtlCol="0">
            <a:normAutofit/>
          </a:bodyPr>
          <a:lstStyle/>
          <a:p>
            <a:pPr marL="0" indent="0" eaLnBrk="1" hangingPunct="1">
              <a:lnSpc>
                <a:spcPct val="90000"/>
              </a:lnSpc>
              <a:buNone/>
            </a:pPr>
            <a:r>
              <a:rPr lang="en-US" sz="2400" dirty="0"/>
              <a:t>Opioids bind to receptors in the brain that reduce the body’s perception of pain and create feelings of relaxation and pleasure.</a:t>
            </a:r>
          </a:p>
          <a:p>
            <a:pPr marL="0" indent="0">
              <a:lnSpc>
                <a:spcPct val="90000"/>
              </a:lnSpc>
              <a:buNone/>
            </a:pPr>
            <a:endParaRPr lang="en-US" sz="2400" dirty="0">
              <a:cs typeface="Calibri"/>
            </a:endParaRPr>
          </a:p>
          <a:p>
            <a:pPr marL="0" indent="0" eaLnBrk="1" hangingPunct="1">
              <a:lnSpc>
                <a:spcPct val="90000"/>
              </a:lnSpc>
              <a:buNone/>
            </a:pPr>
            <a:r>
              <a:rPr lang="en-US" sz="2400" dirty="0"/>
              <a:t>Taking opioids regularly can lead to an opioid use disorder.</a:t>
            </a:r>
          </a:p>
        </p:txBody>
      </p:sp>
      <p:pic>
        <p:nvPicPr>
          <p:cNvPr id="6" name="Picture 5" descr="A picture containing screenshot, invertebrate, worm, art&#10;&#10;Description automatically generated">
            <a:extLst>
              <a:ext uri="{FF2B5EF4-FFF2-40B4-BE49-F238E27FC236}">
                <a16:creationId xmlns:a16="http://schemas.microsoft.com/office/drawing/2014/main" id="{B67A9FED-EA7A-7B9D-7EEE-186FCD6DB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6584" y="593130"/>
            <a:ext cx="3767682" cy="2911391"/>
          </a:xfrm>
          <a:prstGeom prst="rect">
            <a:avLst/>
          </a:prstGeom>
        </p:spPr>
      </p:pic>
      <p:sp>
        <p:nvSpPr>
          <p:cNvPr id="2" name="TextBox 1">
            <a:extLst>
              <a:ext uri="{FF2B5EF4-FFF2-40B4-BE49-F238E27FC236}">
                <a16:creationId xmlns:a16="http://schemas.microsoft.com/office/drawing/2014/main" id="{39379928-141B-003A-DBF7-826CB0D25987}"/>
              </a:ext>
            </a:extLst>
          </p:cNvPr>
          <p:cNvSpPr txBox="1"/>
          <p:nvPr/>
        </p:nvSpPr>
        <p:spPr>
          <a:xfrm>
            <a:off x="116886" y="4596566"/>
            <a:ext cx="8747380" cy="2086725"/>
          </a:xfrm>
          <a:prstGeom prst="rect">
            <a:avLst/>
          </a:prstGeom>
          <a:noFill/>
        </p:spPr>
        <p:txBody>
          <a:bodyPr wrap="square" rtlCol="0">
            <a:spAutoFit/>
          </a:bodyPr>
          <a:lstStyle/>
          <a:p>
            <a:pPr marL="0" indent="-228600" eaLnBrk="1" hangingPunct="1">
              <a:lnSpc>
                <a:spcPct val="90000"/>
              </a:lnSpc>
            </a:pPr>
            <a:r>
              <a:rPr lang="en-US" sz="2400" dirty="0"/>
              <a:t>Opioids include:</a:t>
            </a:r>
            <a:endParaRPr lang="en-US" sz="2400" dirty="0">
              <a:cs typeface="Calibri"/>
            </a:endParaRPr>
          </a:p>
          <a:p>
            <a:pPr marL="514350" lvl="1" indent="-342900" eaLnBrk="1" hangingPunct="1">
              <a:lnSpc>
                <a:spcPct val="90000"/>
              </a:lnSpc>
              <a:buFont typeface="Arial" panose="020B0604020202020204" pitchFamily="34" charset="0"/>
              <a:buChar char="•"/>
            </a:pPr>
            <a:r>
              <a:rPr lang="en-US" sz="2400" b="1" dirty="0"/>
              <a:t>Heroin</a:t>
            </a:r>
            <a:endParaRPr lang="en-US" sz="2400" b="1" dirty="0">
              <a:cs typeface="Calibri"/>
            </a:endParaRPr>
          </a:p>
          <a:p>
            <a:pPr marL="514350" lvl="1" indent="-342900">
              <a:lnSpc>
                <a:spcPct val="90000"/>
              </a:lnSpc>
              <a:buFont typeface="Arial" panose="020B0604020202020204" pitchFamily="34" charset="0"/>
              <a:buChar char="•"/>
            </a:pPr>
            <a:r>
              <a:rPr lang="en-US" sz="2400" b="1" dirty="0"/>
              <a:t>Synthetic</a:t>
            </a:r>
            <a:r>
              <a:rPr lang="en-US" sz="2400" b="1" dirty="0">
                <a:cs typeface="Calibri"/>
              </a:rPr>
              <a:t> opioids </a:t>
            </a:r>
            <a:r>
              <a:rPr lang="en-US" sz="2400" dirty="0">
                <a:cs typeface="Calibri"/>
              </a:rPr>
              <a:t>like </a:t>
            </a:r>
            <a:r>
              <a:rPr lang="en-US" sz="2400" b="1" dirty="0">
                <a:cs typeface="Calibri"/>
              </a:rPr>
              <a:t>fentanyl</a:t>
            </a:r>
            <a:endParaRPr lang="en-US" sz="2400" b="1" dirty="0"/>
          </a:p>
          <a:p>
            <a:pPr marL="514350" lvl="1" indent="-342900" eaLnBrk="1" hangingPunct="1">
              <a:lnSpc>
                <a:spcPct val="90000"/>
              </a:lnSpc>
              <a:buFont typeface="Arial" panose="020B0604020202020204" pitchFamily="34" charset="0"/>
              <a:buChar char="•"/>
            </a:pPr>
            <a:r>
              <a:rPr lang="en-US" sz="2400" b="1" dirty="0"/>
              <a:t>Prescription pain medications</a:t>
            </a:r>
            <a:r>
              <a:rPr lang="en-US" sz="2400" dirty="0"/>
              <a:t> like codeine, hydrocodone, hydromorphone, meperidine, morphine, oxycodone</a:t>
            </a:r>
          </a:p>
        </p:txBody>
      </p:sp>
      <p:sp>
        <p:nvSpPr>
          <p:cNvPr id="3" name="TextBox 2">
            <a:extLst>
              <a:ext uri="{FF2B5EF4-FFF2-40B4-BE49-F238E27FC236}">
                <a16:creationId xmlns:a16="http://schemas.microsoft.com/office/drawing/2014/main" id="{459CB1CA-AD89-7BC6-20FA-36CBCFD9AF9C}"/>
              </a:ext>
            </a:extLst>
          </p:cNvPr>
          <p:cNvSpPr txBox="1"/>
          <p:nvPr/>
        </p:nvSpPr>
        <p:spPr>
          <a:xfrm>
            <a:off x="5096584" y="3504521"/>
            <a:ext cx="3767682" cy="276999"/>
          </a:xfrm>
          <a:prstGeom prst="rect">
            <a:avLst/>
          </a:prstGeom>
          <a:noFill/>
        </p:spPr>
        <p:txBody>
          <a:bodyPr wrap="square" rtlCol="0">
            <a:spAutoFit/>
          </a:bodyPr>
          <a:lstStyle/>
          <a:p>
            <a:r>
              <a:rPr lang="en-US" sz="1200" dirty="0"/>
              <a:t>NIDA Flickr, https://flic.kr/p/2kcLpWE</a:t>
            </a:r>
          </a:p>
        </p:txBody>
      </p:sp>
      <p:sp>
        <p:nvSpPr>
          <p:cNvPr id="7" name="TextBox 6">
            <a:extLst>
              <a:ext uri="{FF2B5EF4-FFF2-40B4-BE49-F238E27FC236}">
                <a16:creationId xmlns:a16="http://schemas.microsoft.com/office/drawing/2014/main" id="{F2CAE675-3BD6-C3E9-9F6B-90F3BD786DFF}"/>
              </a:ext>
            </a:extLst>
          </p:cNvPr>
          <p:cNvSpPr txBox="1"/>
          <p:nvPr/>
        </p:nvSpPr>
        <p:spPr>
          <a:xfrm>
            <a:off x="5873727" y="6415912"/>
            <a:ext cx="2132828" cy="307777"/>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(NIH/NIDA, 2020; 2021a; </a:t>
            </a:r>
            <a:r>
              <a:rPr lang="en-US" sz="1200" dirty="0" err="1">
                <a:latin typeface="Calibri" panose="020F0502020204030204" pitchFamily="34" charset="0"/>
                <a:cs typeface="Calibri" panose="020F0502020204030204" pitchFamily="34" charset="0"/>
              </a:rPr>
              <a:t>n.d.c</a:t>
            </a:r>
            <a:r>
              <a:rPr lang="en-US" sz="1400" dirty="0">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424567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FA0F6B-D43F-0ACE-A39D-E560B99A54B3}"/>
              </a:ext>
            </a:extLst>
          </p:cNvPr>
          <p:cNvSpPr>
            <a:spLocks noGrp="1"/>
          </p:cNvSpPr>
          <p:nvPr>
            <p:ph sz="half" idx="1"/>
          </p:nvPr>
        </p:nvSpPr>
        <p:spPr>
          <a:xfrm>
            <a:off x="235527" y="2126255"/>
            <a:ext cx="8672945" cy="3767769"/>
          </a:xfrm>
        </p:spPr>
        <p:txBody>
          <a:bodyPr>
            <a:normAutofit fontScale="92500" lnSpcReduction="10000"/>
          </a:bodyPr>
          <a:lstStyle/>
          <a:p>
            <a:r>
              <a:rPr lang="en-US" sz="2600" dirty="0"/>
              <a:t>One of the most common drugs involved in drug overdose deaths in the United States. </a:t>
            </a:r>
          </a:p>
          <a:p>
            <a:r>
              <a:rPr lang="en-US" sz="2600" dirty="0"/>
              <a:t>Can be prescribed but is also made illegally.</a:t>
            </a:r>
          </a:p>
          <a:p>
            <a:r>
              <a:rPr lang="en-US" sz="2600" dirty="0"/>
              <a:t>Inexpensive to manufacture.</a:t>
            </a:r>
          </a:p>
          <a:p>
            <a:r>
              <a:rPr lang="en-US" sz="2600" dirty="0"/>
              <a:t>Can be mixed with other drugs (i.e., heroin, cocaine, meth, pressed pills); a person may not know that it’s been added, leading them to underestimate how much opioids they are taking and increase chance of overdose.</a:t>
            </a:r>
          </a:p>
          <a:p>
            <a:r>
              <a:rPr lang="en-US" sz="2600" dirty="0"/>
              <a:t>It is almost impossible to know whether a drug contains fentanyl. </a:t>
            </a:r>
          </a:p>
          <a:p>
            <a:pPr lvl="1"/>
            <a:r>
              <a:rPr lang="en-US" sz="2600" dirty="0"/>
              <a:t>Test strips can help determine if fentanyl is present in a drug. </a:t>
            </a:r>
            <a:endParaRPr lang="en-US" sz="2600" dirty="0">
              <a:ea typeface="Calibri"/>
              <a:cs typeface="Calibri"/>
            </a:endParaRPr>
          </a:p>
          <a:p>
            <a:endParaRPr lang="en-US" sz="2200" dirty="0"/>
          </a:p>
        </p:txBody>
      </p:sp>
      <p:pic>
        <p:nvPicPr>
          <p:cNvPr id="1026" name="Picture 2" descr="Fentanyl is a synthetic opioid that is 50 times stronger than heroin 100 times stronger than morphine">
            <a:extLst>
              <a:ext uri="{FF2B5EF4-FFF2-40B4-BE49-F238E27FC236}">
                <a16:creationId xmlns:a16="http://schemas.microsoft.com/office/drawing/2014/main" id="{FAFB470B-EBBD-0942-D9C0-54A14506E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43" t="12085" r="4379" b="12029"/>
          <a:stretch/>
        </p:blipFill>
        <p:spPr bwMode="auto">
          <a:xfrm>
            <a:off x="1407423" y="207876"/>
            <a:ext cx="6112493" cy="1804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24EC0D-970E-D509-69A7-76C2C83AB872}"/>
              </a:ext>
            </a:extLst>
          </p:cNvPr>
          <p:cNvSpPr txBox="1">
            <a:spLocks noGrp="1" noRot="1" noMove="1" noResize="1" noEditPoints="1" noAdjustHandles="1" noChangeArrowheads="1" noChangeShapeType="1"/>
          </p:cNvSpPr>
          <p:nvPr/>
        </p:nvSpPr>
        <p:spPr>
          <a:xfrm>
            <a:off x="141680" y="5894024"/>
            <a:ext cx="8860638" cy="861774"/>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Naloxone can </a:t>
            </a:r>
            <a:r>
              <a:rPr lang="en-US" sz="2400" b="1" dirty="0">
                <a:solidFill>
                  <a:srgbClr val="FF0000"/>
                </a:solidFill>
                <a:latin typeface="Calibri" panose="020F0502020204030204" pitchFamily="34" charset="0"/>
                <a:cs typeface="Calibri" panose="020F0502020204030204" pitchFamily="34" charset="0"/>
              </a:rPr>
              <a:t>reverse</a:t>
            </a:r>
            <a:r>
              <a:rPr lang="en-US" sz="2400" b="1" dirty="0">
                <a:latin typeface="Calibri" panose="020F0502020204030204" pitchFamily="34" charset="0"/>
                <a:cs typeface="Calibri" panose="020F0502020204030204" pitchFamily="34" charset="0"/>
              </a:rPr>
              <a:t> a drug overdose from opioids, including fentanyl. </a:t>
            </a:r>
          </a:p>
        </p:txBody>
      </p:sp>
      <p:sp>
        <p:nvSpPr>
          <p:cNvPr id="2" name="TextBox 1">
            <a:extLst>
              <a:ext uri="{FF2B5EF4-FFF2-40B4-BE49-F238E27FC236}">
                <a16:creationId xmlns:a16="http://schemas.microsoft.com/office/drawing/2014/main" id="{7519A7F9-7AE1-ACE1-42A1-AD300C861AB1}"/>
              </a:ext>
            </a:extLst>
          </p:cNvPr>
          <p:cNvSpPr txBox="1"/>
          <p:nvPr/>
        </p:nvSpPr>
        <p:spPr>
          <a:xfrm>
            <a:off x="5038627" y="6409878"/>
            <a:ext cx="3642665" cy="276999"/>
          </a:xfrm>
          <a:prstGeom prst="rect">
            <a:avLst/>
          </a:prstGeom>
          <a:noFill/>
        </p:spPr>
        <p:txBody>
          <a:bodyPr wrap="square" rtlCol="0">
            <a:spAutoFit/>
          </a:bodyPr>
          <a:lstStyle/>
          <a:p>
            <a:r>
              <a:rPr lang="en-US" sz="1200" dirty="0">
                <a:effectLst/>
                <a:latin typeface="+mn-lt"/>
              </a:rPr>
              <a:t>(CDC, 2022; 2023a; NIH/NIDA, 2021b)</a:t>
            </a:r>
            <a:r>
              <a:rPr lang="en-US" sz="1200" dirty="0">
                <a:effectLst/>
                <a:highlight>
                  <a:srgbClr val="FFFF00"/>
                </a:highlight>
                <a:latin typeface="+mn-lt"/>
              </a:rPr>
              <a:t> </a:t>
            </a:r>
            <a:endParaRPr lang="en-US" sz="1200" dirty="0">
              <a:highlight>
                <a:srgbClr val="FFFF00"/>
              </a:highlight>
              <a:latin typeface="+mn-lt"/>
            </a:endParaRPr>
          </a:p>
        </p:txBody>
      </p:sp>
    </p:spTree>
    <p:extLst>
      <p:ext uri="{BB962C8B-B14F-4D97-AF65-F5344CB8AC3E}">
        <p14:creationId xmlns:p14="http://schemas.microsoft.com/office/powerpoint/2010/main" val="106225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a:extLst>
              <a:ext uri="{FF2B5EF4-FFF2-40B4-BE49-F238E27FC236}">
                <a16:creationId xmlns:a16="http://schemas.microsoft.com/office/drawing/2014/main" id="{A15D75DE-DFB2-A8E0-C070-7E037B39EC84}"/>
              </a:ext>
            </a:extLst>
          </p:cNvPr>
          <p:cNvSpPr>
            <a:spLocks noGrp="1" noRot="1" noMove="1" noResize="1" noEditPoints="1" noAdjustHandles="1" noChangeArrowheads="1" noChangeShapeType="1"/>
          </p:cNvSpPr>
          <p:nvPr>
            <p:ph type="title"/>
          </p:nvPr>
        </p:nvSpPr>
        <p:spPr>
          <a:xfrm>
            <a:off x="1157887" y="-110137"/>
            <a:ext cx="7512387" cy="1677988"/>
          </a:xfrm>
        </p:spPr>
        <p:txBody>
          <a:bodyPr/>
          <a:lstStyle/>
          <a:p>
            <a:pPr algn="l" eaLnBrk="1" hangingPunct="1">
              <a:lnSpc>
                <a:spcPct val="90000"/>
              </a:lnSpc>
            </a:pPr>
            <a:r>
              <a:rPr lang="en-US" altLang="en-US" sz="3600" dirty="0"/>
              <a:t>What Is an Opioid Overdose?</a:t>
            </a:r>
          </a:p>
        </p:txBody>
      </p:sp>
      <p:graphicFrame>
        <p:nvGraphicFramePr>
          <p:cNvPr id="2" name="Diagram 1">
            <a:extLst>
              <a:ext uri="{FF2B5EF4-FFF2-40B4-BE49-F238E27FC236}">
                <a16:creationId xmlns:a16="http://schemas.microsoft.com/office/drawing/2014/main" id="{498245AC-4F68-7BEE-3146-96E199B42136}"/>
              </a:ext>
            </a:extLst>
          </p:cNvPr>
          <p:cNvGraphicFramePr>
            <a:graphicFrameLocks noGrp="1" noDrilldown="1" noMove="1" noResize="1"/>
          </p:cNvGraphicFramePr>
          <p:nvPr>
            <p:extLst>
              <p:ext uri="{D42A27DB-BD31-4B8C-83A1-F6EECF244321}">
                <p14:modId xmlns:p14="http://schemas.microsoft.com/office/powerpoint/2010/main" val="753185418"/>
              </p:ext>
            </p:extLst>
          </p:nvPr>
        </p:nvGraphicFramePr>
        <p:xfrm>
          <a:off x="3641454" y="1218434"/>
          <a:ext cx="6458041" cy="5460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1DA9F799-27AC-3B0F-D1FA-EFBD23E5E79F}"/>
              </a:ext>
            </a:extLst>
          </p:cNvPr>
          <p:cNvSpPr txBox="1"/>
          <p:nvPr/>
        </p:nvSpPr>
        <p:spPr>
          <a:xfrm>
            <a:off x="0" y="6540771"/>
            <a:ext cx="1353769"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(NIH/NIDA, 2021a)</a:t>
            </a:r>
          </a:p>
        </p:txBody>
      </p:sp>
      <p:pic>
        <p:nvPicPr>
          <p:cNvPr id="3" name="Picture 2">
            <a:extLst>
              <a:ext uri="{FF2B5EF4-FFF2-40B4-BE49-F238E27FC236}">
                <a16:creationId xmlns:a16="http://schemas.microsoft.com/office/drawing/2014/main" id="{4C520E66-9E13-27AE-CC3B-C6277813752F}"/>
              </a:ext>
            </a:extLst>
          </p:cNvPr>
          <p:cNvPicPr>
            <a:picLocks noChangeAspect="1"/>
          </p:cNvPicPr>
          <p:nvPr/>
        </p:nvPicPr>
        <p:blipFill>
          <a:blip r:embed="rId9"/>
          <a:stretch>
            <a:fillRect/>
          </a:stretch>
        </p:blipFill>
        <p:spPr>
          <a:xfrm>
            <a:off x="687632" y="1981200"/>
            <a:ext cx="3711156" cy="2347632"/>
          </a:xfrm>
          <a:prstGeom prst="rect">
            <a:avLst/>
          </a:prstGeom>
        </p:spPr>
      </p:pic>
    </p:spTree>
    <p:custDataLst>
      <p:tags r:id="rId1"/>
    </p:custDataLst>
    <p:extLst>
      <p:ext uri="{BB962C8B-B14F-4D97-AF65-F5344CB8AC3E}">
        <p14:creationId xmlns:p14="http://schemas.microsoft.com/office/powerpoint/2010/main" val="45942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id="{F91DEAF7-0B0B-0D24-8FA1-BAADE5C9625B}"/>
              </a:ext>
            </a:extLst>
          </p:cNvPr>
          <p:cNvSpPr>
            <a:spLocks noGrp="1" noRot="1" noChangeAspect="1" noMove="1" noResize="1" noEditPoints="1" noAdjustHandles="1" noChangeArrowheads="1" noChangeShapeType="1" noTextEdit="1"/>
          </p:cNvSpPr>
          <p:nvPr/>
        </p:nvSpPr>
        <p:spPr bwMode="white">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Rectangle 7">
            <a:extLst>
              <a:ext uri="{FF2B5EF4-FFF2-40B4-BE49-F238E27FC236}">
                <a16:creationId xmlns:a16="http://schemas.microsoft.com/office/drawing/2014/main" id="{A010C0A0-11C4-F1DE-DB35-B1CD98449109}"/>
              </a:ext>
            </a:extLst>
          </p:cNvPr>
          <p:cNvSpPr>
            <a:spLocks noGrp="1" noRot="1" noChangeAspect="1" noMove="1" noResize="1" noEditPoints="1" noAdjustHandles="1" noChangeArrowheads="1" noChangeShapeType="1" noTextEdit="1"/>
          </p:cNvSpPr>
          <p:nvPr/>
        </p:nvSpPr>
        <p:spPr bwMode="ltGray">
          <a:xfrm>
            <a:off x="317500" y="320675"/>
            <a:ext cx="4151313" cy="5861050"/>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581" name="Title 1">
            <a:extLst>
              <a:ext uri="{FF2B5EF4-FFF2-40B4-BE49-F238E27FC236}">
                <a16:creationId xmlns:a16="http://schemas.microsoft.com/office/drawing/2014/main" id="{466B3523-6E3F-1634-73C3-B8C2577A3397}"/>
              </a:ext>
            </a:extLst>
          </p:cNvPr>
          <p:cNvSpPr>
            <a:spLocks noGrp="1"/>
          </p:cNvSpPr>
          <p:nvPr>
            <p:ph type="title"/>
          </p:nvPr>
        </p:nvSpPr>
        <p:spPr>
          <a:xfrm>
            <a:off x="1" y="108870"/>
            <a:ext cx="9139970" cy="1325562"/>
          </a:xfrm>
        </p:spPr>
        <p:txBody>
          <a:bodyPr/>
          <a:lstStyle/>
          <a:p>
            <a:pPr algn="l" eaLnBrk="1" hangingPunct="1">
              <a:lnSpc>
                <a:spcPct val="90000"/>
              </a:lnSpc>
            </a:pPr>
            <a:r>
              <a:rPr lang="en-US" altLang="en-US" sz="3400" dirty="0"/>
              <a:t>Naloxone Buys Time While EMS Are on Their Way</a:t>
            </a:r>
          </a:p>
        </p:txBody>
      </p:sp>
      <p:sp>
        <p:nvSpPr>
          <p:cNvPr id="5" name="Content Placeholder 4">
            <a:extLst>
              <a:ext uri="{FF2B5EF4-FFF2-40B4-BE49-F238E27FC236}">
                <a16:creationId xmlns:a16="http://schemas.microsoft.com/office/drawing/2014/main" id="{5BED2FAA-FE49-CD83-3D80-D8B2DCB6BF8A}"/>
              </a:ext>
            </a:extLst>
          </p:cNvPr>
          <p:cNvSpPr>
            <a:spLocks noGrp="1"/>
          </p:cNvSpPr>
          <p:nvPr>
            <p:ph sz="half" idx="1"/>
          </p:nvPr>
        </p:nvSpPr>
        <p:spPr>
          <a:xfrm>
            <a:off x="436563" y="1473118"/>
            <a:ext cx="3879850" cy="3314379"/>
          </a:xfrm>
        </p:spPr>
        <p:txBody>
          <a:bodyPr rtlCol="0">
            <a:normAutofit/>
          </a:bodyPr>
          <a:lstStyle/>
          <a:p>
            <a:pPr marL="571500" indent="-457200" eaLnBrk="1" fontAlgn="auto" hangingPunct="1">
              <a:lnSpc>
                <a:spcPct val="90000"/>
              </a:lnSpc>
              <a:spcAft>
                <a:spcPts val="0"/>
              </a:spcAft>
              <a:defRPr/>
            </a:pPr>
            <a:r>
              <a:rPr lang="en-US" sz="2400" dirty="0"/>
              <a:t>Average EMS response time is 7 minutes overall. </a:t>
            </a:r>
          </a:p>
          <a:p>
            <a:pPr marL="571500" indent="-457200" eaLnBrk="1" fontAlgn="auto" hangingPunct="1">
              <a:lnSpc>
                <a:spcPct val="90000"/>
              </a:lnSpc>
              <a:spcAft>
                <a:spcPts val="0"/>
              </a:spcAft>
              <a:defRPr/>
            </a:pPr>
            <a:r>
              <a:rPr lang="en-US" sz="2400" dirty="0"/>
              <a:t>Average EMS response time in our community is [</a:t>
            </a:r>
            <a:r>
              <a:rPr lang="en-US" sz="2400" dirty="0">
                <a:highlight>
                  <a:srgbClr val="FFFF00"/>
                </a:highlight>
              </a:rPr>
              <a:t>insert here</a:t>
            </a:r>
            <a:r>
              <a:rPr lang="en-US" sz="2400" dirty="0"/>
              <a:t>] minutes.</a:t>
            </a:r>
          </a:p>
          <a:p>
            <a:pPr marL="571500" indent="-457200" eaLnBrk="1" fontAlgn="auto" hangingPunct="1">
              <a:lnSpc>
                <a:spcPct val="90000"/>
              </a:lnSpc>
              <a:spcAft>
                <a:spcPts val="0"/>
              </a:spcAft>
              <a:defRPr/>
            </a:pPr>
            <a:r>
              <a:rPr lang="en-US" sz="2400" dirty="0"/>
              <a:t>Within </a:t>
            </a:r>
            <a:r>
              <a:rPr lang="en-US" sz="2400" b="1" u="sng" dirty="0"/>
              <a:t>5 minutes without oxygen</a:t>
            </a:r>
            <a:r>
              <a:rPr lang="en-US" sz="2400" dirty="0"/>
              <a:t>, brain damage starts to occur, soon followed by death.</a:t>
            </a:r>
          </a:p>
          <a:p>
            <a:pPr marL="0" indent="-228600" eaLnBrk="1" fontAlgn="auto" hangingPunct="1">
              <a:lnSpc>
                <a:spcPct val="90000"/>
              </a:lnSpc>
              <a:spcAft>
                <a:spcPts val="0"/>
              </a:spcAft>
              <a:defRPr/>
            </a:pPr>
            <a:endParaRPr lang="en-US" sz="2400" dirty="0"/>
          </a:p>
        </p:txBody>
      </p:sp>
      <p:sp>
        <p:nvSpPr>
          <p:cNvPr id="2" name="TextBox 1">
            <a:extLst>
              <a:ext uri="{FF2B5EF4-FFF2-40B4-BE49-F238E27FC236}">
                <a16:creationId xmlns:a16="http://schemas.microsoft.com/office/drawing/2014/main" id="{396C5128-0239-41C2-A769-1CC202BAF54D}"/>
              </a:ext>
            </a:extLst>
          </p:cNvPr>
          <p:cNvSpPr txBox="1"/>
          <p:nvPr/>
        </p:nvSpPr>
        <p:spPr>
          <a:xfrm>
            <a:off x="432534" y="5166466"/>
            <a:ext cx="8707437" cy="1283428"/>
          </a:xfrm>
          <a:prstGeom prst="rect">
            <a:avLst/>
          </a:prstGeom>
          <a:noFill/>
        </p:spPr>
        <p:txBody>
          <a:bodyPr wrap="square" rtlCol="0">
            <a:spAutoFit/>
          </a:bodyPr>
          <a:lstStyle/>
          <a:p>
            <a:pPr marL="571500" indent="-457200" eaLnBrk="1" fontAlgn="auto" hangingPunct="1">
              <a:lnSpc>
                <a:spcPct val="90000"/>
              </a:lnSpc>
              <a:spcAft>
                <a:spcPts val="0"/>
              </a:spcAft>
              <a:defRPr/>
            </a:pPr>
            <a:endParaRPr lang="en-US" dirty="0"/>
          </a:p>
          <a:p>
            <a:pPr marL="0" indent="-228600" eaLnBrk="1" fontAlgn="auto" hangingPunct="1">
              <a:lnSpc>
                <a:spcPct val="90000"/>
              </a:lnSpc>
              <a:spcAft>
                <a:spcPts val="0"/>
              </a:spcAft>
              <a:defRPr/>
            </a:pPr>
            <a:r>
              <a:rPr lang="en-US" sz="2400" b="0" i="0" dirty="0">
                <a:solidFill>
                  <a:srgbClr val="FF0000"/>
                </a:solidFill>
                <a:effectLst/>
                <a:latin typeface="Cambria"/>
                <a:ea typeface="Cambria"/>
              </a:rPr>
              <a:t>Life-saving naloxone can be administered</a:t>
            </a:r>
            <a:r>
              <a:rPr lang="en-US" sz="2400" dirty="0">
                <a:solidFill>
                  <a:srgbClr val="FF0000"/>
                </a:solidFill>
                <a:latin typeface="Cambria"/>
                <a:ea typeface="Cambria"/>
              </a:rPr>
              <a:t> by anyone</a:t>
            </a:r>
            <a:r>
              <a:rPr lang="en-US" sz="2400" b="0" i="0" dirty="0">
                <a:solidFill>
                  <a:srgbClr val="FF0000"/>
                </a:solidFill>
                <a:effectLst/>
                <a:latin typeface="Cambria"/>
                <a:ea typeface="Cambria"/>
              </a:rPr>
              <a:t> before EMS arrives.</a:t>
            </a:r>
          </a:p>
          <a:p>
            <a:endParaRPr lang="en-US" dirty="0"/>
          </a:p>
        </p:txBody>
      </p:sp>
      <p:sp>
        <p:nvSpPr>
          <p:cNvPr id="6" name="TextBox 5">
            <a:extLst>
              <a:ext uri="{FF2B5EF4-FFF2-40B4-BE49-F238E27FC236}">
                <a16:creationId xmlns:a16="http://schemas.microsoft.com/office/drawing/2014/main" id="{206641AC-57C3-8AF8-2858-58272BE93F67}"/>
              </a:ext>
            </a:extLst>
          </p:cNvPr>
          <p:cNvSpPr txBox="1"/>
          <p:nvPr/>
        </p:nvSpPr>
        <p:spPr>
          <a:xfrm>
            <a:off x="1104575" y="6445154"/>
            <a:ext cx="7522590"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(Mell et al., 2017; CDC/NCHS, 2023)</a:t>
            </a:r>
          </a:p>
        </p:txBody>
      </p:sp>
      <p:pic>
        <p:nvPicPr>
          <p:cNvPr id="13" name="Picture 12" descr="A ambulance on the street&#10;&#10;Description automatically generated">
            <a:extLst>
              <a:ext uri="{FF2B5EF4-FFF2-40B4-BE49-F238E27FC236}">
                <a16:creationId xmlns:a16="http://schemas.microsoft.com/office/drawing/2014/main" id="{64114632-DB37-34BC-0686-DC06A30CD53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08531" y="1389808"/>
            <a:ext cx="3048000" cy="1714500"/>
          </a:xfrm>
          <a:prstGeom prst="rect">
            <a:avLst/>
          </a:prstGeom>
        </p:spPr>
      </p:pic>
      <p:sp>
        <p:nvSpPr>
          <p:cNvPr id="14" name="TextBox 13">
            <a:extLst>
              <a:ext uri="{FF2B5EF4-FFF2-40B4-BE49-F238E27FC236}">
                <a16:creationId xmlns:a16="http://schemas.microsoft.com/office/drawing/2014/main" id="{A553CC8A-2E64-C5FA-D542-5EEC35C69425}"/>
              </a:ext>
            </a:extLst>
          </p:cNvPr>
          <p:cNvSpPr txBox="1"/>
          <p:nvPr/>
        </p:nvSpPr>
        <p:spPr>
          <a:xfrm>
            <a:off x="5408531" y="3204376"/>
            <a:ext cx="3048000" cy="230832"/>
          </a:xfrm>
          <a:prstGeom prst="rect">
            <a:avLst/>
          </a:prstGeom>
          <a:noFill/>
        </p:spPr>
        <p:txBody>
          <a:bodyPr wrap="square" rtlCol="0">
            <a:spAutoFit/>
          </a:bodyPr>
          <a:lstStyle/>
          <a:p>
            <a:r>
              <a:rPr lang="en-US" sz="900" dirty="0">
                <a:hlinkClick r:id="rId5" tooltip="https://www.flickr.com/photos/chicagofd1996/15031913120"/>
              </a:rPr>
              <a:t>This Photo</a:t>
            </a:r>
            <a:r>
              <a:rPr lang="en-US" sz="900" dirty="0"/>
              <a:t> by Unknown Author is licensed under </a:t>
            </a:r>
            <a:r>
              <a:rPr lang="en-US" sz="900" dirty="0">
                <a:hlinkClick r:id="rId6" tooltip="https://creativecommons.org/licenses/by/3.0/"/>
              </a:rPr>
              <a:t>CC BY</a:t>
            </a:r>
            <a:endParaRPr lang="en-US" sz="900"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698E-3C0B-7FB5-7FA0-D4B0FFDB8E94}"/>
              </a:ext>
            </a:extLst>
          </p:cNvPr>
          <p:cNvSpPr>
            <a:spLocks noGrp="1"/>
          </p:cNvSpPr>
          <p:nvPr>
            <p:ph type="title"/>
          </p:nvPr>
        </p:nvSpPr>
        <p:spPr>
          <a:xfrm>
            <a:off x="457200" y="2512511"/>
            <a:ext cx="8229600" cy="1143000"/>
          </a:xfrm>
        </p:spPr>
        <p:txBody>
          <a:bodyPr/>
          <a:lstStyle/>
          <a:p>
            <a:r>
              <a:rPr lang="en-US" sz="3600" b="1" dirty="0"/>
              <a:t>What is Naloxone?</a:t>
            </a:r>
          </a:p>
        </p:txBody>
      </p:sp>
    </p:spTree>
    <p:extLst>
      <p:ext uri="{BB962C8B-B14F-4D97-AF65-F5344CB8AC3E}">
        <p14:creationId xmlns:p14="http://schemas.microsoft.com/office/powerpoint/2010/main" val="3209694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05909C-1A18-3EE5-4524-ED191B9C4491}"/>
              </a:ext>
            </a:extLst>
          </p:cNvPr>
          <p:cNvSpPr>
            <a:spLocks noGrp="1" noRot="1" noMove="1" noResize="1" noEditPoints="1" noAdjustHandles="1" noChangeArrowheads="1" noChangeShapeType="1"/>
          </p:cNvSpPr>
          <p:nvPr>
            <p:ph type="title"/>
          </p:nvPr>
        </p:nvSpPr>
        <p:spPr>
          <a:xfrm>
            <a:off x="235788" y="223019"/>
            <a:ext cx="8686800" cy="1143000"/>
          </a:xfrm>
        </p:spPr>
        <p:txBody>
          <a:bodyPr/>
          <a:lstStyle/>
          <a:p>
            <a:r>
              <a:rPr lang="en-US" sz="3600" dirty="0"/>
              <a:t>Naloxone is a medication that reverses opioid overdoses</a:t>
            </a:r>
          </a:p>
        </p:txBody>
      </p:sp>
      <p:pic>
        <p:nvPicPr>
          <p:cNvPr id="8" name="Content Placeholder 7" descr="A blue and white poster with a syringe&#10;&#10;Description automatically generated with low confidence">
            <a:extLst>
              <a:ext uri="{FF2B5EF4-FFF2-40B4-BE49-F238E27FC236}">
                <a16:creationId xmlns:a16="http://schemas.microsoft.com/office/drawing/2014/main" id="{CC552632-82F3-A3A6-0058-88D2A4A98DE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63626" y="1461751"/>
            <a:ext cx="5816748" cy="3273031"/>
          </a:xfrm>
        </p:spPr>
      </p:pic>
      <p:sp>
        <p:nvSpPr>
          <p:cNvPr id="3" name="Content Placeholder 2">
            <a:extLst>
              <a:ext uri="{FF2B5EF4-FFF2-40B4-BE49-F238E27FC236}">
                <a16:creationId xmlns:a16="http://schemas.microsoft.com/office/drawing/2014/main" id="{3119A5BD-5344-DB8B-192D-62E44F6FD160}"/>
              </a:ext>
            </a:extLst>
          </p:cNvPr>
          <p:cNvSpPr txBox="1">
            <a:spLocks/>
          </p:cNvSpPr>
          <p:nvPr/>
        </p:nvSpPr>
        <p:spPr bwMode="auto">
          <a:xfrm>
            <a:off x="136690" y="4930879"/>
            <a:ext cx="8886124" cy="170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20040" indent="-320040" eaLnBrk="1" fontAlgn="auto" hangingPunct="1">
              <a:spcAft>
                <a:spcPts val="0"/>
              </a:spcAft>
              <a:defRPr/>
            </a:pPr>
            <a:r>
              <a:rPr lang="en-US" sz="2400" dirty="0">
                <a:cs typeface="Calibri"/>
              </a:rPr>
              <a:t>Naloxone is extremely effective at reversing opioid overdoses.</a:t>
            </a:r>
          </a:p>
          <a:p>
            <a:pPr marL="320040" indent="-320040">
              <a:spcAft>
                <a:spcPts val="0"/>
              </a:spcAft>
              <a:defRPr/>
            </a:pPr>
            <a:r>
              <a:rPr lang="en-US" sz="2400" dirty="0">
                <a:cs typeface="Calibri"/>
              </a:rPr>
              <a:t>Communities that combine naloxone distribution with opioid overdose education programs have significantly reduced overdose deaths.</a:t>
            </a:r>
          </a:p>
          <a:p>
            <a:pPr marL="400050" lvl="1" indent="0" algn="r">
              <a:spcAft>
                <a:spcPts val="0"/>
              </a:spcAft>
              <a:buNone/>
              <a:defRPr/>
            </a:pPr>
            <a:endParaRPr lang="en-US" sz="1200" dirty="0">
              <a:cs typeface="Calibri"/>
            </a:endParaRPr>
          </a:p>
        </p:txBody>
      </p:sp>
      <p:sp>
        <p:nvSpPr>
          <p:cNvPr id="2" name="TextBox 1">
            <a:extLst>
              <a:ext uri="{FF2B5EF4-FFF2-40B4-BE49-F238E27FC236}">
                <a16:creationId xmlns:a16="http://schemas.microsoft.com/office/drawing/2014/main" id="{9163190F-054B-8F4A-C1A3-28F383AA84F2}"/>
              </a:ext>
            </a:extLst>
          </p:cNvPr>
          <p:cNvSpPr txBox="1">
            <a:spLocks noGrp="1" noRot="1" noMove="1" noResize="1" noEditPoints="1" noAdjustHandles="1" noChangeArrowheads="1" noChangeShapeType="1"/>
          </p:cNvSpPr>
          <p:nvPr/>
        </p:nvSpPr>
        <p:spPr>
          <a:xfrm>
            <a:off x="1663626" y="4728897"/>
            <a:ext cx="3459217" cy="446276"/>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NIDA Flickr - https://flic.kr/p/2ojTxco</a:t>
            </a:r>
          </a:p>
          <a:p>
            <a:endParaRPr lang="en-US" sz="1100" dirty="0"/>
          </a:p>
        </p:txBody>
      </p:sp>
      <p:sp>
        <p:nvSpPr>
          <p:cNvPr id="5" name="TextBox 4">
            <a:extLst>
              <a:ext uri="{FF2B5EF4-FFF2-40B4-BE49-F238E27FC236}">
                <a16:creationId xmlns:a16="http://schemas.microsoft.com/office/drawing/2014/main" id="{A0FCD66D-F533-5BA2-B1B6-CD7DDEE003F3}"/>
              </a:ext>
            </a:extLst>
          </p:cNvPr>
          <p:cNvSpPr txBox="1">
            <a:spLocks noGrp="1" noRot="1" noMove="1" noResize="1" noEditPoints="1" noAdjustHandles="1" noChangeArrowheads="1" noChangeShapeType="1"/>
          </p:cNvSpPr>
          <p:nvPr/>
        </p:nvSpPr>
        <p:spPr>
          <a:xfrm>
            <a:off x="3016186" y="6523300"/>
            <a:ext cx="6318874"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(Enteen et al., 2010; NIH/NIDA, </a:t>
            </a:r>
            <a:r>
              <a:rPr lang="en-US" sz="1200" dirty="0" err="1">
                <a:latin typeface="Calibri" panose="020F0502020204030204" pitchFamily="34" charset="0"/>
                <a:cs typeface="Calibri" panose="020F0502020204030204" pitchFamily="34" charset="0"/>
              </a:rPr>
              <a:t>n.d.b.</a:t>
            </a:r>
            <a:r>
              <a:rPr lang="en-US" sz="1200" dirty="0">
                <a:latin typeface="Calibri" panose="020F0502020204030204" pitchFamily="34" charset="0"/>
                <a:cs typeface="Calibri" panose="020F0502020204030204" pitchFamily="34" charset="0"/>
              </a:rPr>
              <a:t>; SAMHSA, 2018; Walley et al., 2013)</a:t>
            </a:r>
          </a:p>
        </p:txBody>
      </p:sp>
    </p:spTree>
    <p:extLst>
      <p:ext uri="{BB962C8B-B14F-4D97-AF65-F5344CB8AC3E}">
        <p14:creationId xmlns:p14="http://schemas.microsoft.com/office/powerpoint/2010/main" val="23531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EB5D6A71-681F-4892-EF6F-D59B124DB9F3}"/>
              </a:ext>
            </a:extLst>
          </p:cNvPr>
          <p:cNvSpPr>
            <a:spLocks noGrp="1" noRot="1" noMove="1" noResize="1" noEditPoints="1" noAdjustHandles="1" noChangeArrowheads="1" noChangeShapeType="1"/>
          </p:cNvSpPr>
          <p:nvPr>
            <p:ph type="title"/>
          </p:nvPr>
        </p:nvSpPr>
        <p:spPr>
          <a:xfrm>
            <a:off x="187287" y="131355"/>
            <a:ext cx="8736376" cy="1143000"/>
          </a:xfrm>
        </p:spPr>
        <p:txBody>
          <a:bodyPr>
            <a:normAutofit/>
          </a:bodyPr>
          <a:lstStyle/>
          <a:p>
            <a:r>
              <a:rPr lang="en-US" altLang="en-US" sz="3600" b="1" dirty="0"/>
              <a:t>Naloxone Should Be Given as Soon as Possible</a:t>
            </a:r>
          </a:p>
        </p:txBody>
      </p:sp>
      <p:sp>
        <p:nvSpPr>
          <p:cNvPr id="3" name="Content Placeholder 2">
            <a:extLst>
              <a:ext uri="{FF2B5EF4-FFF2-40B4-BE49-F238E27FC236}">
                <a16:creationId xmlns:a16="http://schemas.microsoft.com/office/drawing/2014/main" id="{AAA260C9-DB31-83F3-C1E6-FC110668CF98}"/>
              </a:ext>
            </a:extLst>
          </p:cNvPr>
          <p:cNvSpPr>
            <a:spLocks noGrp="1"/>
          </p:cNvSpPr>
          <p:nvPr>
            <p:ph idx="1"/>
          </p:nvPr>
        </p:nvSpPr>
        <p:spPr>
          <a:xfrm>
            <a:off x="453707" y="1026468"/>
            <a:ext cx="8229600" cy="4237137"/>
          </a:xfrm>
        </p:spPr>
        <p:txBody>
          <a:bodyPr vert="horz" lIns="91440" tIns="45720" rIns="91440" bIns="45720" rtlCol="0" anchor="t">
            <a:normAutofit/>
          </a:bodyPr>
          <a:lstStyle/>
          <a:p>
            <a:pPr>
              <a:defRPr/>
            </a:pPr>
            <a:r>
              <a:rPr lang="en-US" sz="2400" dirty="0"/>
              <a:t>Naloxone should be administered IMMEDIATELY.</a:t>
            </a:r>
            <a:endParaRPr lang="en-US" sz="2400" dirty="0">
              <a:cs typeface="Calibri"/>
            </a:endParaRPr>
          </a:p>
          <a:p>
            <a:pPr marL="320040" indent="-320040">
              <a:defRPr/>
            </a:pPr>
            <a:r>
              <a:rPr lang="en-US" sz="2400" dirty="0"/>
              <a:t>Naloxone is the first line treatment for opioid overdose. </a:t>
            </a:r>
          </a:p>
          <a:p>
            <a:pPr marL="662940" lvl="1" indent="-320040">
              <a:defRPr/>
            </a:pPr>
            <a:r>
              <a:rPr lang="en-US" sz="2400" dirty="0"/>
              <a:t>While naloxone does not reverse overdoses caused by tranquilizers (e.g., xylazine), stimulants, and other classes of drugs, naloxone should still be given if drug overdose is suspected in case opioids may be involved.</a:t>
            </a:r>
          </a:p>
          <a:p>
            <a:pPr marL="320040" indent="-320040">
              <a:defRPr/>
            </a:pPr>
            <a:r>
              <a:rPr lang="en-US" sz="2400" dirty="0"/>
              <a:t>After administering naloxone, the responder (e.g., school nurse) should stay with the person until emergency help arrives.</a:t>
            </a:r>
            <a:endParaRPr lang="en-US" sz="2400" dirty="0">
              <a:cs typeface="Calibri"/>
            </a:endParaRPr>
          </a:p>
          <a:p>
            <a:pPr marL="662940" lvl="1" indent="-320040">
              <a:defRPr/>
            </a:pPr>
            <a:endParaRPr lang="en-US" sz="2000" dirty="0"/>
          </a:p>
          <a:p>
            <a:pPr eaLnBrk="1" fontAlgn="auto" hangingPunct="1">
              <a:spcAft>
                <a:spcPts val="0"/>
              </a:spcAft>
              <a:defRPr/>
            </a:pPr>
            <a:endParaRPr lang="en-US" dirty="0"/>
          </a:p>
        </p:txBody>
      </p:sp>
      <p:pic>
        <p:nvPicPr>
          <p:cNvPr id="1026" name="Picture 2" descr="Reverse opioid overdose with Naloxone">
            <a:extLst>
              <a:ext uri="{FF2B5EF4-FFF2-40B4-BE49-F238E27FC236}">
                <a16:creationId xmlns:a16="http://schemas.microsoft.com/office/drawing/2014/main" id="{CE39F341-904F-E94D-6770-3102255ADA4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25947" y="4411647"/>
            <a:ext cx="6536175" cy="19903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B95AEA-88D4-1CC4-F5CF-6A7852B0701E}"/>
              </a:ext>
            </a:extLst>
          </p:cNvPr>
          <p:cNvSpPr txBox="1">
            <a:spLocks noGrp="1" noRot="1" noMove="1" noResize="1" noEditPoints="1" noAdjustHandles="1" noChangeArrowheads="1" noChangeShapeType="1"/>
          </p:cNvSpPr>
          <p:nvPr/>
        </p:nvSpPr>
        <p:spPr>
          <a:xfrm>
            <a:off x="187288" y="6503507"/>
            <a:ext cx="8813494" cy="446276"/>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(CDC, 2023b; NIH/NIDA, 2022; </a:t>
            </a:r>
            <a:r>
              <a:rPr lang="en-US" sz="1200" dirty="0" err="1">
                <a:latin typeface="Calibri" panose="020F0502020204030204" pitchFamily="34" charset="0"/>
                <a:cs typeface="Calibri" panose="020F0502020204030204" pitchFamily="34" charset="0"/>
              </a:rPr>
              <a:t>n.d.d</a:t>
            </a:r>
            <a:r>
              <a:rPr lang="en-US" sz="1200" dirty="0">
                <a:latin typeface="Calibri" panose="020F0502020204030204" pitchFamily="34" charset="0"/>
                <a:cs typeface="Calibri" panose="020F0502020204030204" pitchFamily="34" charset="0"/>
              </a:rPr>
              <a:t>; SAMHSA, 2018; Scott County Iowa, 2022; U.S. Food &amp; Drug Administration, 2022) </a:t>
            </a:r>
          </a:p>
          <a:p>
            <a:endParaRPr lang="en-US" sz="1100" dirty="0"/>
          </a:p>
        </p:txBody>
      </p:sp>
    </p:spTree>
    <p:custDataLst>
      <p:tags r:id="rId1"/>
    </p:custDataLst>
    <p:extLst>
      <p:ext uri="{BB962C8B-B14F-4D97-AF65-F5344CB8AC3E}">
        <p14:creationId xmlns:p14="http://schemas.microsoft.com/office/powerpoint/2010/main" val="128398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EB5D6A71-681F-4892-EF6F-D59B124DB9F3}"/>
              </a:ext>
            </a:extLst>
          </p:cNvPr>
          <p:cNvSpPr>
            <a:spLocks noGrp="1"/>
          </p:cNvSpPr>
          <p:nvPr>
            <p:ph type="title"/>
          </p:nvPr>
        </p:nvSpPr>
        <p:spPr>
          <a:xfrm>
            <a:off x="132203" y="131355"/>
            <a:ext cx="8868578" cy="1143000"/>
          </a:xfrm>
        </p:spPr>
        <p:txBody>
          <a:bodyPr>
            <a:normAutofit/>
          </a:bodyPr>
          <a:lstStyle/>
          <a:p>
            <a:pPr algn="ctr"/>
            <a:r>
              <a:rPr lang="en-US" altLang="en-US" sz="3600" b="1" dirty="0"/>
              <a:t>Naloxone is Safe to Use</a:t>
            </a:r>
          </a:p>
        </p:txBody>
      </p:sp>
      <p:sp>
        <p:nvSpPr>
          <p:cNvPr id="3" name="Content Placeholder 2">
            <a:extLst>
              <a:ext uri="{FF2B5EF4-FFF2-40B4-BE49-F238E27FC236}">
                <a16:creationId xmlns:a16="http://schemas.microsoft.com/office/drawing/2014/main" id="{AAA260C9-DB31-83F3-C1E6-FC110668CF98}"/>
              </a:ext>
            </a:extLst>
          </p:cNvPr>
          <p:cNvSpPr>
            <a:spLocks noGrp="1" noRot="1" noMove="1" noResize="1" noEditPoints="1" noAdjustHandles="1" noChangeArrowheads="1" noChangeShapeType="1"/>
          </p:cNvSpPr>
          <p:nvPr>
            <p:ph idx="1"/>
          </p:nvPr>
        </p:nvSpPr>
        <p:spPr>
          <a:xfrm>
            <a:off x="453708" y="1274356"/>
            <a:ext cx="8229600" cy="2757818"/>
          </a:xfrm>
        </p:spPr>
        <p:txBody>
          <a:bodyPr vert="horz" lIns="91440" tIns="45720" rIns="91440" bIns="45720" rtlCol="0" anchor="t">
            <a:normAutofit/>
          </a:bodyPr>
          <a:lstStyle/>
          <a:p>
            <a:pPr marL="320040" indent="-320040" eaLnBrk="1" fontAlgn="auto" hangingPunct="1">
              <a:spcAft>
                <a:spcPts val="0"/>
              </a:spcAft>
              <a:defRPr/>
            </a:pPr>
            <a:r>
              <a:rPr lang="en-US" sz="2400" dirty="0"/>
              <a:t>Naloxone is a safe drug.</a:t>
            </a:r>
          </a:p>
          <a:p>
            <a:pPr marL="662940" lvl="1" indent="-320040">
              <a:defRPr/>
            </a:pPr>
            <a:r>
              <a:rPr lang="en-US" sz="2400" dirty="0"/>
              <a:t>If the person has not overdosed on an opioid, naloxone has no effect on the body! </a:t>
            </a:r>
          </a:p>
          <a:p>
            <a:pPr marL="662940" lvl="1" indent="-320040">
              <a:defRPr/>
            </a:pPr>
            <a:r>
              <a:rPr lang="en-US" sz="2400" dirty="0"/>
              <a:t>The risk of death from an opioid overdose is much greater than the risk of side effects from naloxone.</a:t>
            </a:r>
          </a:p>
          <a:p>
            <a:pPr marL="1005840" lvl="2" indent="-320040">
              <a:defRPr/>
            </a:pPr>
            <a:r>
              <a:rPr lang="en-US" sz="2400" dirty="0"/>
              <a:t>There are virtually no adverse health effects from naloxone.</a:t>
            </a:r>
          </a:p>
          <a:p>
            <a:pPr eaLnBrk="1" fontAlgn="auto" hangingPunct="1">
              <a:spcAft>
                <a:spcPts val="0"/>
              </a:spcAft>
              <a:defRPr/>
            </a:pPr>
            <a:endParaRPr lang="en-US" dirty="0"/>
          </a:p>
        </p:txBody>
      </p:sp>
      <p:pic>
        <p:nvPicPr>
          <p:cNvPr id="2050" name="Picture 2" descr="Naloxone is available in all 50 States">
            <a:extLst>
              <a:ext uri="{FF2B5EF4-FFF2-40B4-BE49-F238E27FC236}">
                <a16:creationId xmlns:a16="http://schemas.microsoft.com/office/drawing/2014/main" id="{7D0A8024-473B-9B68-96CE-0ADC9D30551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2812" y="4454652"/>
            <a:ext cx="6998375" cy="14367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311604-F0CC-3BE5-3857-0DDC6DFA8490}"/>
              </a:ext>
            </a:extLst>
          </p:cNvPr>
          <p:cNvSpPr txBox="1">
            <a:spLocks noGrp="1" noRot="1" noMove="1" noResize="1" noEditPoints="1" noAdjustHandles="1" noChangeArrowheads="1" noChangeShapeType="1"/>
          </p:cNvSpPr>
          <p:nvPr/>
        </p:nvSpPr>
        <p:spPr>
          <a:xfrm>
            <a:off x="300732" y="6418868"/>
            <a:ext cx="8229599"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(CDC, 2023b)</a:t>
            </a:r>
          </a:p>
        </p:txBody>
      </p:sp>
    </p:spTree>
    <p:custDataLst>
      <p:tags r:id="rId1"/>
    </p:custDataLst>
    <p:extLst>
      <p:ext uri="{BB962C8B-B14F-4D97-AF65-F5344CB8AC3E}">
        <p14:creationId xmlns:p14="http://schemas.microsoft.com/office/powerpoint/2010/main" val="2750182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698E-3C0B-7FB5-7FA0-D4B0FFDB8E94}"/>
              </a:ext>
            </a:extLst>
          </p:cNvPr>
          <p:cNvSpPr>
            <a:spLocks noGrp="1"/>
          </p:cNvSpPr>
          <p:nvPr>
            <p:ph type="title"/>
          </p:nvPr>
        </p:nvSpPr>
        <p:spPr>
          <a:xfrm>
            <a:off x="457200" y="2512511"/>
            <a:ext cx="8229600" cy="1143000"/>
          </a:xfrm>
        </p:spPr>
        <p:txBody>
          <a:bodyPr/>
          <a:lstStyle/>
          <a:p>
            <a:r>
              <a:rPr lang="en-US" sz="3600" dirty="0"/>
              <a:t>Naloxone: Brands and Formulations</a:t>
            </a:r>
          </a:p>
        </p:txBody>
      </p:sp>
    </p:spTree>
    <p:extLst>
      <p:ext uri="{BB962C8B-B14F-4D97-AF65-F5344CB8AC3E}">
        <p14:creationId xmlns:p14="http://schemas.microsoft.com/office/powerpoint/2010/main" val="180783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10">
            <a:extLst>
              <a:ext uri="{FF2B5EF4-FFF2-40B4-BE49-F238E27FC236}">
                <a16:creationId xmlns:a16="http://schemas.microsoft.com/office/drawing/2014/main" id="{D18400C1-4C50-4F8B-0D6B-6093E0E3B950}"/>
              </a:ext>
            </a:extLst>
          </p:cNvPr>
          <p:cNvSpPr>
            <a:spLocks noGrp="1" noRot="1" noChangeAspect="1" noMove="1" noResize="1" noEditPoints="1" noAdjustHandles="1" noChangeArrowheads="1" noChangeShapeType="1" noTextEdit="1"/>
          </p:cNvSpPr>
          <p:nvPr/>
        </p:nvSpPr>
        <p:spPr bwMode="white">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3" name="Title 1">
            <a:extLst>
              <a:ext uri="{FF2B5EF4-FFF2-40B4-BE49-F238E27FC236}">
                <a16:creationId xmlns:a16="http://schemas.microsoft.com/office/drawing/2014/main" id="{EC962EB2-EB79-8381-51FC-F49DC7406F09}"/>
              </a:ext>
            </a:extLst>
          </p:cNvPr>
          <p:cNvSpPr>
            <a:spLocks noGrp="1"/>
          </p:cNvSpPr>
          <p:nvPr>
            <p:ph type="title"/>
          </p:nvPr>
        </p:nvSpPr>
        <p:spPr>
          <a:xfrm>
            <a:off x="196628" y="0"/>
            <a:ext cx="8716018" cy="1677988"/>
          </a:xfrm>
        </p:spPr>
        <p:txBody>
          <a:bodyPr/>
          <a:lstStyle/>
          <a:p>
            <a:pPr eaLnBrk="1" hangingPunct="1">
              <a:lnSpc>
                <a:spcPct val="90000"/>
              </a:lnSpc>
            </a:pPr>
            <a:r>
              <a:rPr lang="en-US" altLang="en-US" sz="3600" dirty="0"/>
              <a:t>Generic Naloxone Nasal Spray</a:t>
            </a:r>
          </a:p>
        </p:txBody>
      </p:sp>
      <p:sp>
        <p:nvSpPr>
          <p:cNvPr id="35844" name="Content Placeholder 2">
            <a:extLst>
              <a:ext uri="{FF2B5EF4-FFF2-40B4-BE49-F238E27FC236}">
                <a16:creationId xmlns:a16="http://schemas.microsoft.com/office/drawing/2014/main" id="{5311186B-7C3B-372E-C61B-22847CA8B48C}"/>
              </a:ext>
            </a:extLst>
          </p:cNvPr>
          <p:cNvSpPr>
            <a:spLocks noGrp="1"/>
          </p:cNvSpPr>
          <p:nvPr>
            <p:ph sz="half" idx="1"/>
          </p:nvPr>
        </p:nvSpPr>
        <p:spPr>
          <a:xfrm>
            <a:off x="4139978" y="1518745"/>
            <a:ext cx="4860925" cy="5157554"/>
          </a:xfrm>
        </p:spPr>
        <p:txBody>
          <a:bodyPr/>
          <a:lstStyle/>
          <a:p>
            <a:pPr marL="571500" indent="-457200" eaLnBrk="1" hangingPunct="1">
              <a:lnSpc>
                <a:spcPct val="90000"/>
              </a:lnSpc>
            </a:pPr>
            <a:r>
              <a:rPr lang="en-US" altLang="en-US" sz="2400" b="1" dirty="0"/>
              <a:t>Type: </a:t>
            </a:r>
            <a:r>
              <a:rPr lang="en-US" altLang="en-US" sz="2400" dirty="0"/>
              <a:t>Nasal spray</a:t>
            </a:r>
          </a:p>
          <a:p>
            <a:pPr marL="571500" indent="-457200" eaLnBrk="1" hangingPunct="1">
              <a:lnSpc>
                <a:spcPct val="90000"/>
              </a:lnSpc>
            </a:pPr>
            <a:r>
              <a:rPr lang="en-US" altLang="en-US" sz="2400" b="1" dirty="0"/>
              <a:t>Cost: </a:t>
            </a:r>
            <a:r>
              <a:rPr lang="en-US" altLang="en-US" sz="2400" dirty="0">
                <a:highlight>
                  <a:srgbClr val="FFFF00"/>
                </a:highlight>
              </a:rPr>
              <a:t>ADD</a:t>
            </a:r>
          </a:p>
          <a:p>
            <a:pPr marL="571500" indent="-457200" eaLnBrk="1" hangingPunct="1">
              <a:lnSpc>
                <a:spcPct val="90000"/>
              </a:lnSpc>
            </a:pPr>
            <a:r>
              <a:rPr lang="en-US" altLang="en-US" sz="2400" b="1" dirty="0"/>
              <a:t>Shelf life: </a:t>
            </a:r>
            <a:r>
              <a:rPr lang="en-US" altLang="en-US" sz="2400" dirty="0">
                <a:highlight>
                  <a:srgbClr val="FFFF00"/>
                </a:highlight>
              </a:rPr>
              <a:t>ADD</a:t>
            </a:r>
          </a:p>
          <a:p>
            <a:pPr marL="571500" indent="-457200" eaLnBrk="1" hangingPunct="1">
              <a:lnSpc>
                <a:spcPct val="90000"/>
              </a:lnSpc>
            </a:pPr>
            <a:r>
              <a:rPr lang="en-US" altLang="en-US" sz="2400" b="1" dirty="0"/>
              <a:t>Cost to maintain and sustain the medication in the schools: </a:t>
            </a:r>
            <a:r>
              <a:rPr lang="en-US" altLang="en-US" sz="2400" dirty="0">
                <a:highlight>
                  <a:srgbClr val="FFFF00"/>
                </a:highlight>
              </a:rPr>
              <a:t>ADD</a:t>
            </a:r>
          </a:p>
          <a:p>
            <a:pPr marL="571500" indent="-457200" eaLnBrk="1" hangingPunct="1">
              <a:lnSpc>
                <a:spcPct val="90000"/>
              </a:lnSpc>
            </a:pPr>
            <a:r>
              <a:rPr lang="en-US" altLang="en-US" sz="2400" b="1" dirty="0"/>
              <a:t>Other financial sources identified to pay for the cost of the medication </a:t>
            </a:r>
            <a:r>
              <a:rPr lang="en-US" altLang="en-US" sz="2400" dirty="0"/>
              <a:t>(i.e. community group, grant): </a:t>
            </a:r>
            <a:r>
              <a:rPr lang="en-US" altLang="en-US" sz="2400" dirty="0">
                <a:highlight>
                  <a:srgbClr val="FFFF00"/>
                </a:highlight>
              </a:rPr>
              <a:t>ADD</a:t>
            </a:r>
          </a:p>
          <a:p>
            <a:pPr indent="-228600" eaLnBrk="1" hangingPunct="1">
              <a:lnSpc>
                <a:spcPct val="90000"/>
              </a:lnSpc>
            </a:pPr>
            <a:endParaRPr lang="en-US" altLang="en-US" sz="2400" dirty="0"/>
          </a:p>
          <a:p>
            <a:pPr indent="-228600" eaLnBrk="1" hangingPunct="1">
              <a:lnSpc>
                <a:spcPct val="90000"/>
              </a:lnSpc>
              <a:buFont typeface="Arial" panose="020B0604020202020204" pitchFamily="34" charset="0"/>
              <a:buNone/>
            </a:pPr>
            <a:endParaRPr lang="en-US" altLang="en-US" sz="2400" dirty="0"/>
          </a:p>
        </p:txBody>
      </p:sp>
      <p:pic>
        <p:nvPicPr>
          <p:cNvPr id="5" name="Picture 4">
            <a:extLst>
              <a:ext uri="{FF2B5EF4-FFF2-40B4-BE49-F238E27FC236}">
                <a16:creationId xmlns:a16="http://schemas.microsoft.com/office/drawing/2014/main" id="{2F46A0F7-8210-0ECC-8357-200BB8B77391}"/>
              </a:ext>
            </a:extLst>
          </p:cNvPr>
          <p:cNvPicPr>
            <a:picLocks noChangeAspect="1"/>
          </p:cNvPicPr>
          <p:nvPr/>
        </p:nvPicPr>
        <p:blipFill>
          <a:blip r:embed="rId5"/>
          <a:stretch>
            <a:fillRect/>
          </a:stretch>
        </p:blipFill>
        <p:spPr>
          <a:xfrm>
            <a:off x="196628" y="1728787"/>
            <a:ext cx="3943350" cy="3400425"/>
          </a:xfrm>
          <a:prstGeom prst="rect">
            <a:avLst/>
          </a:prstGeom>
        </p:spPr>
      </p:pic>
      <p:sp>
        <p:nvSpPr>
          <p:cNvPr id="2" name="TextBox 1">
            <a:extLst>
              <a:ext uri="{FF2B5EF4-FFF2-40B4-BE49-F238E27FC236}">
                <a16:creationId xmlns:a16="http://schemas.microsoft.com/office/drawing/2014/main" id="{A95AB4B8-D3FF-AC6A-5682-4BBE03007F92}"/>
              </a:ext>
            </a:extLst>
          </p:cNvPr>
          <p:cNvSpPr txBox="1"/>
          <p:nvPr/>
        </p:nvSpPr>
        <p:spPr>
          <a:xfrm>
            <a:off x="196628" y="5129212"/>
            <a:ext cx="4375372" cy="276999"/>
          </a:xfrm>
          <a:prstGeom prst="rect">
            <a:avLst/>
          </a:prstGeom>
          <a:noFill/>
        </p:spPr>
        <p:txBody>
          <a:bodyPr wrap="square" rtlCol="0">
            <a:spAutoFit/>
          </a:bodyPr>
          <a:lstStyle/>
          <a:p>
            <a:r>
              <a:rPr lang="en-US" altLang="en-US" sz="1200" dirty="0">
                <a:latin typeface="+mj-lt"/>
              </a:rPr>
              <a:t>©  </a:t>
            </a:r>
            <a:r>
              <a:rPr lang="en-US" sz="1200" b="0" i="0" dirty="0">
                <a:solidFill>
                  <a:srgbClr val="39556F"/>
                </a:solidFill>
                <a:effectLst/>
                <a:latin typeface="+mj-lt"/>
              </a:rPr>
              <a:t>Company Name. Need a use w permission statement</a:t>
            </a:r>
            <a:endParaRPr lang="en-US" sz="1200" dirty="0">
              <a:latin typeface="+mj-lt"/>
            </a:endParaRPr>
          </a:p>
        </p:txBody>
      </p:sp>
    </p:spTree>
    <p:custDataLst>
      <p:tags r:id="rId1"/>
    </p:custDataLst>
    <p:extLst>
      <p:ext uri="{BB962C8B-B14F-4D97-AF65-F5344CB8AC3E}">
        <p14:creationId xmlns:p14="http://schemas.microsoft.com/office/powerpoint/2010/main" val="1975598651"/>
      </p:ext>
    </p:extLst>
  </p:cSld>
  <p:clrMapOvr>
    <a:masterClrMapping/>
  </p:clrMapOvr>
  <p:extLst>
    <p:ext uri="{6950BFC3-D8DA-4A85-94F7-54DA5524770B}">
      <p188:commentRel xmlns:p188="http://schemas.microsoft.com/office/powerpoint/2018/8/main"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CCB4EF-CD7B-0313-C707-D4D7173172B4}"/>
              </a:ext>
            </a:extLst>
          </p:cNvPr>
          <p:cNvSpPr>
            <a:spLocks noGrp="1"/>
          </p:cNvSpPr>
          <p:nvPr>
            <p:ph type="title"/>
          </p:nvPr>
        </p:nvSpPr>
        <p:spPr/>
        <p:txBody>
          <a:bodyPr/>
          <a:lstStyle/>
          <a:p>
            <a:r>
              <a:rPr lang="en-US" sz="3600" dirty="0"/>
              <a:t>Contents</a:t>
            </a:r>
          </a:p>
        </p:txBody>
      </p:sp>
      <p:sp>
        <p:nvSpPr>
          <p:cNvPr id="5" name="Content Placeholder 4">
            <a:extLst>
              <a:ext uri="{FF2B5EF4-FFF2-40B4-BE49-F238E27FC236}">
                <a16:creationId xmlns:a16="http://schemas.microsoft.com/office/drawing/2014/main" id="{D8AE4B54-CEED-391F-D533-4D5465BDE3ED}"/>
              </a:ext>
            </a:extLst>
          </p:cNvPr>
          <p:cNvSpPr>
            <a:spLocks noGrp="1"/>
          </p:cNvSpPr>
          <p:nvPr>
            <p:ph sz="half" idx="1"/>
          </p:nvPr>
        </p:nvSpPr>
        <p:spPr>
          <a:xfrm>
            <a:off x="457200" y="1600200"/>
            <a:ext cx="7824355" cy="3137053"/>
          </a:xfrm>
        </p:spPr>
        <p:txBody>
          <a:bodyPr/>
          <a:lstStyle/>
          <a:p>
            <a:r>
              <a:rPr lang="en-US" sz="2400" dirty="0"/>
              <a:t>Scope of the Problem: The Drug Overdose Crisis</a:t>
            </a:r>
          </a:p>
          <a:p>
            <a:r>
              <a:rPr lang="en-US" sz="2400" dirty="0"/>
              <a:t>Opioids and Opioid Overdose</a:t>
            </a:r>
            <a:endParaRPr lang="en-US" sz="2400" dirty="0">
              <a:ea typeface="Calibri"/>
              <a:cs typeface="Calibri"/>
            </a:endParaRPr>
          </a:p>
          <a:p>
            <a:r>
              <a:rPr lang="en-US" sz="2400" dirty="0"/>
              <a:t>What is Naloxone? </a:t>
            </a:r>
          </a:p>
          <a:p>
            <a:r>
              <a:rPr lang="en-US" sz="2400" dirty="0"/>
              <a:t>Naloxone: Brands and Formulations</a:t>
            </a:r>
            <a:endParaRPr lang="en-US" sz="2400" dirty="0">
              <a:ea typeface="Calibri"/>
              <a:cs typeface="Calibri"/>
            </a:endParaRPr>
          </a:p>
          <a:p>
            <a:r>
              <a:rPr lang="en-US" sz="2400" dirty="0"/>
              <a:t>Naloxone: Considerations for Our Community</a:t>
            </a:r>
            <a:endParaRPr lang="en-US" sz="2400" dirty="0">
              <a:ea typeface="Calibri"/>
              <a:cs typeface="Calibri"/>
            </a:endParaRPr>
          </a:p>
          <a:p>
            <a:r>
              <a:rPr lang="en-US" sz="2400" dirty="0">
                <a:ea typeface="Calibri"/>
                <a:cs typeface="Calibri"/>
              </a:rPr>
              <a:t>Additional Resources</a:t>
            </a:r>
          </a:p>
          <a:p>
            <a:r>
              <a:rPr lang="en-US" sz="2400" dirty="0"/>
              <a:t>Questions?</a:t>
            </a:r>
            <a:endParaRPr lang="en-US" sz="2400" dirty="0">
              <a:ea typeface="Calibri"/>
              <a:cs typeface="Calibri"/>
            </a:endParaRPr>
          </a:p>
        </p:txBody>
      </p:sp>
    </p:spTree>
    <p:extLst>
      <p:ext uri="{BB962C8B-B14F-4D97-AF65-F5344CB8AC3E}">
        <p14:creationId xmlns:p14="http://schemas.microsoft.com/office/powerpoint/2010/main" val="2878670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10">
            <a:extLst>
              <a:ext uri="{FF2B5EF4-FFF2-40B4-BE49-F238E27FC236}">
                <a16:creationId xmlns:a16="http://schemas.microsoft.com/office/drawing/2014/main" id="{0E620F17-330D-9D26-D900-F03B09974B53}"/>
              </a:ext>
            </a:extLst>
          </p:cNvPr>
          <p:cNvSpPr>
            <a:spLocks noGrp="1" noRot="1" noChangeAspect="1" noMove="1" noResize="1" noEditPoints="1" noAdjustHandles="1" noChangeArrowheads="1" noChangeShapeType="1" noTextEdit="1"/>
          </p:cNvSpPr>
          <p:nvPr/>
        </p:nvSpPr>
        <p:spPr bwMode="white">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2" name="Title 1">
            <a:extLst>
              <a:ext uri="{FF2B5EF4-FFF2-40B4-BE49-F238E27FC236}">
                <a16:creationId xmlns:a16="http://schemas.microsoft.com/office/drawing/2014/main" id="{D0D24553-1E5F-6C23-93DB-0A77A21D8005}"/>
              </a:ext>
            </a:extLst>
          </p:cNvPr>
          <p:cNvSpPr>
            <a:spLocks noGrp="1" noRot="1" noMove="1" noResize="1" noEditPoints="1" noAdjustHandles="1" noChangeArrowheads="1" noChangeShapeType="1"/>
          </p:cNvSpPr>
          <p:nvPr>
            <p:ph type="title"/>
          </p:nvPr>
        </p:nvSpPr>
        <p:spPr>
          <a:xfrm>
            <a:off x="259080" y="377760"/>
            <a:ext cx="8664583" cy="760677"/>
          </a:xfrm>
        </p:spPr>
        <p:txBody>
          <a:bodyPr/>
          <a:lstStyle/>
          <a:p>
            <a:pPr eaLnBrk="1" hangingPunct="1">
              <a:lnSpc>
                <a:spcPct val="90000"/>
              </a:lnSpc>
            </a:pPr>
            <a:r>
              <a:rPr lang="en-US" altLang="en-US" sz="3600" dirty="0"/>
              <a:t>NARCAN Nasal Spray</a:t>
            </a:r>
          </a:p>
        </p:txBody>
      </p:sp>
      <p:sp>
        <p:nvSpPr>
          <p:cNvPr id="3" name="Content Placeholder 2">
            <a:extLst>
              <a:ext uri="{FF2B5EF4-FFF2-40B4-BE49-F238E27FC236}">
                <a16:creationId xmlns:a16="http://schemas.microsoft.com/office/drawing/2014/main" id="{789C82B9-E01D-1CB8-0C01-460986523E33}"/>
              </a:ext>
            </a:extLst>
          </p:cNvPr>
          <p:cNvSpPr>
            <a:spLocks noGrp="1"/>
          </p:cNvSpPr>
          <p:nvPr>
            <p:ph sz="half" idx="1"/>
          </p:nvPr>
        </p:nvSpPr>
        <p:spPr>
          <a:xfrm>
            <a:off x="3871200" y="1794621"/>
            <a:ext cx="4860925" cy="4407195"/>
          </a:xfrm>
        </p:spPr>
        <p:txBody>
          <a:bodyPr rtlCol="0">
            <a:normAutofit/>
          </a:bodyPr>
          <a:lstStyle/>
          <a:p>
            <a:pPr marL="571500" indent="-457200" eaLnBrk="1" hangingPunct="1">
              <a:lnSpc>
                <a:spcPct val="90000"/>
              </a:lnSpc>
            </a:pPr>
            <a:r>
              <a:rPr lang="en-US" altLang="en-US" sz="2400" b="1" dirty="0"/>
              <a:t>Type:</a:t>
            </a:r>
            <a:r>
              <a:rPr lang="en-US" altLang="en-US" sz="2400" dirty="0"/>
              <a:t> Nasal spray</a:t>
            </a:r>
          </a:p>
          <a:p>
            <a:pPr marL="571500" indent="-457200" eaLnBrk="1" hangingPunct="1">
              <a:lnSpc>
                <a:spcPct val="90000"/>
              </a:lnSpc>
            </a:pPr>
            <a:r>
              <a:rPr lang="en-US" altLang="en-US" sz="2400" b="1" dirty="0"/>
              <a:t>Cost:</a:t>
            </a:r>
            <a:r>
              <a:rPr lang="en-US" altLang="en-US" sz="2400" dirty="0"/>
              <a:t> </a:t>
            </a:r>
            <a:r>
              <a:rPr lang="en-US" altLang="en-US" sz="2400" dirty="0">
                <a:highlight>
                  <a:srgbClr val="FFFF00"/>
                </a:highlight>
              </a:rPr>
              <a:t>ADD</a:t>
            </a:r>
          </a:p>
          <a:p>
            <a:pPr marL="571500" indent="-457200" eaLnBrk="1" hangingPunct="1">
              <a:lnSpc>
                <a:spcPct val="90000"/>
              </a:lnSpc>
            </a:pPr>
            <a:r>
              <a:rPr lang="en-US" altLang="en-US" sz="2400" b="1" dirty="0"/>
              <a:t>Shelf life: </a:t>
            </a:r>
            <a:r>
              <a:rPr lang="en-US" altLang="en-US" sz="2400" dirty="0"/>
              <a:t>3 years for newly manufactured units; follow the expiration date on the package</a:t>
            </a:r>
          </a:p>
          <a:p>
            <a:pPr marL="571500" indent="-457200" eaLnBrk="1" hangingPunct="1">
              <a:lnSpc>
                <a:spcPct val="90000"/>
              </a:lnSpc>
            </a:pPr>
            <a:r>
              <a:rPr lang="en-US" altLang="en-US" sz="2400" b="1" dirty="0"/>
              <a:t>Cost to maintain and sustain the medication in the schools: </a:t>
            </a:r>
            <a:r>
              <a:rPr lang="en-US" altLang="en-US" sz="2400" dirty="0">
                <a:highlight>
                  <a:srgbClr val="FFFF00"/>
                </a:highlight>
              </a:rPr>
              <a:t>ADD</a:t>
            </a:r>
          </a:p>
          <a:p>
            <a:pPr marL="571500" indent="-457200" eaLnBrk="1" hangingPunct="1">
              <a:lnSpc>
                <a:spcPct val="90000"/>
              </a:lnSpc>
            </a:pPr>
            <a:r>
              <a:rPr lang="en-US" altLang="en-US" sz="2400" b="1" dirty="0"/>
              <a:t>Other financial sources identified to pay for the cost of the medication </a:t>
            </a:r>
            <a:r>
              <a:rPr lang="en-US" altLang="en-US" sz="2400" dirty="0"/>
              <a:t>(i.e. community group, grant): </a:t>
            </a:r>
            <a:r>
              <a:rPr lang="en-US" altLang="en-US" sz="2400" dirty="0">
                <a:highlight>
                  <a:srgbClr val="FFFF00"/>
                </a:highlight>
              </a:rPr>
              <a:t>ADD</a:t>
            </a:r>
          </a:p>
        </p:txBody>
      </p:sp>
      <p:pic>
        <p:nvPicPr>
          <p:cNvPr id="1026" name="Picture 2">
            <a:extLst>
              <a:ext uri="{FF2B5EF4-FFF2-40B4-BE49-F238E27FC236}">
                <a16:creationId xmlns:a16="http://schemas.microsoft.com/office/drawing/2014/main" id="{5477CD7C-03BA-51A2-5169-841FB8A9C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34" y="2306637"/>
            <a:ext cx="4504304" cy="31123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CFE353-A9D0-AB56-FC1A-919943348E29}"/>
              </a:ext>
            </a:extLst>
          </p:cNvPr>
          <p:cNvSpPr txBox="1">
            <a:spLocks noGrp="1" noRot="1" noMove="1" noResize="1" noEditPoints="1" noAdjustHandles="1" noChangeArrowheads="1" noChangeShapeType="1"/>
          </p:cNvSpPr>
          <p:nvPr/>
        </p:nvSpPr>
        <p:spPr>
          <a:xfrm>
            <a:off x="259079" y="5288280"/>
            <a:ext cx="3916313" cy="815608"/>
          </a:xfrm>
          <a:prstGeom prst="rect">
            <a:avLst/>
          </a:prstGeom>
          <a:noFill/>
        </p:spPr>
        <p:txBody>
          <a:bodyPr wrap="square" rtlCol="0">
            <a:spAutoFit/>
          </a:bodyPr>
          <a:lstStyle/>
          <a:p>
            <a:r>
              <a:rPr lang="en-US" altLang="en-US" sz="1200" dirty="0">
                <a:latin typeface="Calibri" panose="020F0502020204030204" pitchFamily="34" charset="0"/>
                <a:cs typeface="Calibri" panose="020F0502020204030204" pitchFamily="34" charset="0"/>
              </a:rPr>
              <a:t>© Narcan, n.d. </a:t>
            </a:r>
            <a:r>
              <a:rPr lang="en-US" altLang="en-US" sz="1200" dirty="0">
                <a:latin typeface="Calibri" panose="020F0502020204030204" pitchFamily="34" charset="0"/>
                <a:cs typeface="Calibri" panose="020F0502020204030204" pitchFamily="34" charset="0"/>
                <a:hlinkClick r:id="rId4"/>
              </a:rPr>
              <a:t>https://www.narcan.com/healthcare-professionals/pharmacists/#opioid-safety-checklist</a:t>
            </a:r>
            <a:endParaRPr lang="en-US" alt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Need a use w permission statement</a:t>
            </a:r>
          </a:p>
          <a:p>
            <a:endParaRPr lang="en-US" sz="1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10">
            <a:extLst>
              <a:ext uri="{FF2B5EF4-FFF2-40B4-BE49-F238E27FC236}">
                <a16:creationId xmlns:a16="http://schemas.microsoft.com/office/drawing/2014/main" id="{0E620F17-330D-9D26-D900-F03B09974B53}"/>
              </a:ext>
            </a:extLst>
          </p:cNvPr>
          <p:cNvSpPr>
            <a:spLocks noGrp="1" noRot="1" noChangeAspect="1" noMove="1" noResize="1" noEditPoints="1" noAdjustHandles="1" noChangeArrowheads="1" noChangeShapeType="1" noTextEdit="1"/>
          </p:cNvSpPr>
          <p:nvPr/>
        </p:nvSpPr>
        <p:spPr bwMode="white">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2" name="Title 1">
            <a:extLst>
              <a:ext uri="{FF2B5EF4-FFF2-40B4-BE49-F238E27FC236}">
                <a16:creationId xmlns:a16="http://schemas.microsoft.com/office/drawing/2014/main" id="{D0D24553-1E5F-6C23-93DB-0A77A21D8005}"/>
              </a:ext>
            </a:extLst>
          </p:cNvPr>
          <p:cNvSpPr>
            <a:spLocks noGrp="1"/>
          </p:cNvSpPr>
          <p:nvPr>
            <p:ph type="title"/>
          </p:nvPr>
        </p:nvSpPr>
        <p:spPr>
          <a:xfrm>
            <a:off x="154236" y="88096"/>
            <a:ext cx="8813494" cy="1143000"/>
          </a:xfrm>
        </p:spPr>
        <p:txBody>
          <a:bodyPr/>
          <a:lstStyle/>
          <a:p>
            <a:pPr eaLnBrk="1" hangingPunct="1">
              <a:lnSpc>
                <a:spcPct val="90000"/>
              </a:lnSpc>
            </a:pPr>
            <a:r>
              <a:rPr lang="en-US" altLang="en-US" sz="3600" dirty="0"/>
              <a:t>Kloxxado Nasal Spray </a:t>
            </a:r>
          </a:p>
        </p:txBody>
      </p:sp>
      <p:sp>
        <p:nvSpPr>
          <p:cNvPr id="3" name="Content Placeholder 2">
            <a:extLst>
              <a:ext uri="{FF2B5EF4-FFF2-40B4-BE49-F238E27FC236}">
                <a16:creationId xmlns:a16="http://schemas.microsoft.com/office/drawing/2014/main" id="{789C82B9-E01D-1CB8-0C01-460986523E33}"/>
              </a:ext>
            </a:extLst>
          </p:cNvPr>
          <p:cNvSpPr>
            <a:spLocks noGrp="1"/>
          </p:cNvSpPr>
          <p:nvPr>
            <p:ph sz="half" idx="1"/>
          </p:nvPr>
        </p:nvSpPr>
        <p:spPr/>
        <p:txBody>
          <a:bodyPr rtlCol="0">
            <a:normAutofit/>
          </a:bodyPr>
          <a:lstStyle/>
          <a:p>
            <a:pPr indent="-228600" eaLnBrk="1" fontAlgn="auto" hangingPunct="1">
              <a:lnSpc>
                <a:spcPct val="90000"/>
              </a:lnSpc>
              <a:spcAft>
                <a:spcPts val="0"/>
              </a:spcAft>
              <a:defRPr/>
            </a:pPr>
            <a:endParaRPr lang="en-US" dirty="0"/>
          </a:p>
          <a:p>
            <a:pPr marL="114300" indent="0" eaLnBrk="1" fontAlgn="auto" hangingPunct="1">
              <a:lnSpc>
                <a:spcPct val="90000"/>
              </a:lnSpc>
              <a:spcAft>
                <a:spcPts val="0"/>
              </a:spcAft>
              <a:buNone/>
              <a:defRPr/>
            </a:pPr>
            <a:endParaRPr lang="en-US" dirty="0"/>
          </a:p>
        </p:txBody>
      </p:sp>
      <p:sp>
        <p:nvSpPr>
          <p:cNvPr id="6" name="Content Placeholder 5">
            <a:extLst>
              <a:ext uri="{FF2B5EF4-FFF2-40B4-BE49-F238E27FC236}">
                <a16:creationId xmlns:a16="http://schemas.microsoft.com/office/drawing/2014/main" id="{45DF6351-3027-C1B6-5CCF-99ECB97614A4}"/>
              </a:ext>
            </a:extLst>
          </p:cNvPr>
          <p:cNvSpPr>
            <a:spLocks noGrp="1"/>
          </p:cNvSpPr>
          <p:nvPr>
            <p:ph sz="half" idx="2"/>
          </p:nvPr>
        </p:nvSpPr>
        <p:spPr>
          <a:xfrm>
            <a:off x="4296578" y="1377448"/>
            <a:ext cx="4390222" cy="4525963"/>
          </a:xfrm>
        </p:spPr>
        <p:txBody>
          <a:bodyPr/>
          <a:lstStyle/>
          <a:p>
            <a:pPr marL="571500" indent="-457200" eaLnBrk="1" hangingPunct="1">
              <a:lnSpc>
                <a:spcPct val="90000"/>
              </a:lnSpc>
            </a:pPr>
            <a:r>
              <a:rPr lang="en-US" altLang="en-US" sz="2400" b="1" dirty="0"/>
              <a:t>Type: </a:t>
            </a:r>
            <a:r>
              <a:rPr lang="en-US" altLang="en-US" sz="2400" dirty="0"/>
              <a:t>Nasal spray</a:t>
            </a:r>
          </a:p>
          <a:p>
            <a:pPr marL="571500" indent="-457200" eaLnBrk="1" hangingPunct="1">
              <a:lnSpc>
                <a:spcPct val="90000"/>
              </a:lnSpc>
            </a:pPr>
            <a:r>
              <a:rPr lang="en-US" altLang="en-US" sz="2400" b="1" dirty="0"/>
              <a:t>Cost: </a:t>
            </a:r>
            <a:r>
              <a:rPr lang="en-US" altLang="en-US" sz="2400" dirty="0">
                <a:highlight>
                  <a:srgbClr val="FFFF00"/>
                </a:highlight>
              </a:rPr>
              <a:t>ADD</a:t>
            </a:r>
          </a:p>
          <a:p>
            <a:pPr marL="571500" indent="-457200" eaLnBrk="1" hangingPunct="1">
              <a:lnSpc>
                <a:spcPct val="90000"/>
              </a:lnSpc>
            </a:pPr>
            <a:r>
              <a:rPr lang="en-US" altLang="en-US" sz="2400" b="1" dirty="0"/>
              <a:t>Shelf life: </a:t>
            </a:r>
            <a:r>
              <a:rPr lang="en-US" altLang="en-US" sz="2400" dirty="0"/>
              <a:t>Follow the expiration date on the package</a:t>
            </a:r>
            <a:endParaRPr lang="en-US" altLang="en-US" sz="2400" b="1" dirty="0"/>
          </a:p>
          <a:p>
            <a:pPr marL="571500" indent="-457200" eaLnBrk="1" hangingPunct="1">
              <a:lnSpc>
                <a:spcPct val="90000"/>
              </a:lnSpc>
            </a:pPr>
            <a:r>
              <a:rPr lang="en-US" altLang="en-US" sz="2400" b="1" dirty="0"/>
              <a:t>Cost to maintain and sustain the medication in the schools: </a:t>
            </a:r>
            <a:r>
              <a:rPr lang="en-US" altLang="en-US" sz="2400" dirty="0">
                <a:highlight>
                  <a:srgbClr val="FFFF00"/>
                </a:highlight>
              </a:rPr>
              <a:t>ADD</a:t>
            </a:r>
          </a:p>
          <a:p>
            <a:pPr marL="571500" indent="-457200" eaLnBrk="1" hangingPunct="1">
              <a:lnSpc>
                <a:spcPct val="90000"/>
              </a:lnSpc>
            </a:pPr>
            <a:r>
              <a:rPr lang="en-US" altLang="en-US" sz="2400" b="1" dirty="0"/>
              <a:t>Other financial sources identified to pay for the cost of the medication </a:t>
            </a:r>
            <a:r>
              <a:rPr lang="en-US" altLang="en-US" sz="2400" dirty="0"/>
              <a:t>(i.e. community group, grant): </a:t>
            </a:r>
            <a:r>
              <a:rPr lang="en-US" altLang="en-US" sz="2400" dirty="0">
                <a:highlight>
                  <a:srgbClr val="FFFF00"/>
                </a:highlight>
              </a:rPr>
              <a:t>ADD</a:t>
            </a:r>
          </a:p>
          <a:p>
            <a:endParaRPr lang="en-US" sz="2400" dirty="0"/>
          </a:p>
        </p:txBody>
      </p:sp>
      <p:pic>
        <p:nvPicPr>
          <p:cNvPr id="1026" name="Picture 2" descr="Kloxxado naloxone nasal spray Inhaler">
            <a:extLst>
              <a:ext uri="{FF2B5EF4-FFF2-40B4-BE49-F238E27FC236}">
                <a16:creationId xmlns:a16="http://schemas.microsoft.com/office/drawing/2014/main" id="{1B837A9F-1B39-A9A4-F65A-D11512620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929" y="2009337"/>
            <a:ext cx="3219142" cy="3262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0634F0-249A-AFD3-C86E-9F714037B3CB}"/>
              </a:ext>
            </a:extLst>
          </p:cNvPr>
          <p:cNvSpPr txBox="1"/>
          <p:nvPr/>
        </p:nvSpPr>
        <p:spPr>
          <a:xfrm>
            <a:off x="866928" y="5271521"/>
            <a:ext cx="3219141" cy="461665"/>
          </a:xfrm>
          <a:prstGeom prst="rect">
            <a:avLst/>
          </a:prstGeom>
          <a:noFill/>
        </p:spPr>
        <p:txBody>
          <a:bodyPr wrap="square" rtlCol="0">
            <a:spAutoFit/>
          </a:bodyPr>
          <a:lstStyle/>
          <a:p>
            <a:r>
              <a:rPr lang="en-US" altLang="en-US" sz="1200" dirty="0">
                <a:latin typeface="Calibri" panose="020F0502020204030204" pitchFamily="34" charset="0"/>
                <a:cs typeface="Calibri" panose="020F0502020204030204" pitchFamily="34" charset="0"/>
              </a:rPr>
              <a:t>© Kloxxado. </a:t>
            </a:r>
            <a:r>
              <a:rPr lang="en-US" altLang="en-US" sz="1200" dirty="0">
                <a:latin typeface="Calibri" panose="020F0502020204030204" pitchFamily="34" charset="0"/>
                <a:cs typeface="Calibri" panose="020F0502020204030204" pitchFamily="34" charset="0"/>
                <a:hlinkClick r:id="rId4"/>
              </a:rPr>
              <a:t>https://kloxxado.com/what-is-kloxxado/</a:t>
            </a:r>
            <a:r>
              <a:rPr lang="en-US" altLang="en-US"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Used with permission</a:t>
            </a:r>
          </a:p>
        </p:txBody>
      </p:sp>
    </p:spTree>
    <p:extLst>
      <p:ext uri="{BB962C8B-B14F-4D97-AF65-F5344CB8AC3E}">
        <p14:creationId xmlns:p14="http://schemas.microsoft.com/office/powerpoint/2010/main" val="3023472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10">
            <a:extLst>
              <a:ext uri="{FF2B5EF4-FFF2-40B4-BE49-F238E27FC236}">
                <a16:creationId xmlns:a16="http://schemas.microsoft.com/office/drawing/2014/main" id="{D18400C1-4C50-4F8B-0D6B-6093E0E3B950}"/>
              </a:ext>
            </a:extLst>
          </p:cNvPr>
          <p:cNvSpPr>
            <a:spLocks noGrp="1" noRot="1" noChangeAspect="1" noMove="1" noResize="1" noEditPoints="1" noAdjustHandles="1" noChangeArrowheads="1" noChangeShapeType="1" noTextEdit="1"/>
          </p:cNvSpPr>
          <p:nvPr/>
        </p:nvSpPr>
        <p:spPr bwMode="white">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3" name="Title 1">
            <a:extLst>
              <a:ext uri="{FF2B5EF4-FFF2-40B4-BE49-F238E27FC236}">
                <a16:creationId xmlns:a16="http://schemas.microsoft.com/office/drawing/2014/main" id="{EC962EB2-EB79-8381-51FC-F49DC7406F09}"/>
              </a:ext>
            </a:extLst>
          </p:cNvPr>
          <p:cNvSpPr>
            <a:spLocks noGrp="1"/>
          </p:cNvSpPr>
          <p:nvPr>
            <p:ph type="title"/>
          </p:nvPr>
        </p:nvSpPr>
        <p:spPr>
          <a:xfrm>
            <a:off x="143097" y="0"/>
            <a:ext cx="8857806" cy="1677988"/>
          </a:xfrm>
        </p:spPr>
        <p:txBody>
          <a:bodyPr/>
          <a:lstStyle/>
          <a:p>
            <a:pPr eaLnBrk="1" hangingPunct="1">
              <a:lnSpc>
                <a:spcPct val="90000"/>
              </a:lnSpc>
            </a:pPr>
            <a:r>
              <a:rPr lang="en-US" altLang="en-US" sz="3600" dirty="0"/>
              <a:t>Generic Naloxone Injection</a:t>
            </a:r>
          </a:p>
        </p:txBody>
      </p:sp>
      <p:sp>
        <p:nvSpPr>
          <p:cNvPr id="35844" name="Content Placeholder 2">
            <a:extLst>
              <a:ext uri="{FF2B5EF4-FFF2-40B4-BE49-F238E27FC236}">
                <a16:creationId xmlns:a16="http://schemas.microsoft.com/office/drawing/2014/main" id="{5311186B-7C3B-372E-C61B-22847CA8B48C}"/>
              </a:ext>
            </a:extLst>
          </p:cNvPr>
          <p:cNvSpPr>
            <a:spLocks noGrp="1"/>
          </p:cNvSpPr>
          <p:nvPr>
            <p:ph sz="half" idx="1"/>
          </p:nvPr>
        </p:nvSpPr>
        <p:spPr>
          <a:xfrm>
            <a:off x="4139978" y="1518745"/>
            <a:ext cx="4860925" cy="5157554"/>
          </a:xfrm>
        </p:spPr>
        <p:txBody>
          <a:bodyPr/>
          <a:lstStyle/>
          <a:p>
            <a:pPr marL="571500" indent="-457200" eaLnBrk="1" hangingPunct="1">
              <a:lnSpc>
                <a:spcPct val="90000"/>
              </a:lnSpc>
            </a:pPr>
            <a:r>
              <a:rPr lang="en-US" altLang="en-US" sz="2400" b="1" dirty="0"/>
              <a:t>Type: </a:t>
            </a:r>
            <a:r>
              <a:rPr lang="en-US" altLang="en-US" sz="2400" dirty="0"/>
              <a:t>Injection</a:t>
            </a:r>
          </a:p>
          <a:p>
            <a:pPr marL="571500" indent="-457200" eaLnBrk="1" hangingPunct="1">
              <a:lnSpc>
                <a:spcPct val="90000"/>
              </a:lnSpc>
            </a:pPr>
            <a:r>
              <a:rPr lang="en-US" altLang="en-US" sz="2400" b="1" dirty="0"/>
              <a:t>Cost: </a:t>
            </a:r>
            <a:r>
              <a:rPr lang="en-US" altLang="en-US" sz="2400" dirty="0">
                <a:highlight>
                  <a:srgbClr val="FFFF00"/>
                </a:highlight>
              </a:rPr>
              <a:t>ADD</a:t>
            </a:r>
          </a:p>
          <a:p>
            <a:pPr marL="571500" indent="-457200" eaLnBrk="1" hangingPunct="1">
              <a:lnSpc>
                <a:spcPct val="90000"/>
              </a:lnSpc>
            </a:pPr>
            <a:r>
              <a:rPr lang="en-US" altLang="en-US" sz="2400" b="1" dirty="0"/>
              <a:t>Shelf life: </a:t>
            </a:r>
            <a:r>
              <a:rPr lang="en-US" altLang="en-US" sz="2400" dirty="0">
                <a:highlight>
                  <a:srgbClr val="FFFF00"/>
                </a:highlight>
              </a:rPr>
              <a:t>ADD</a:t>
            </a:r>
          </a:p>
          <a:p>
            <a:pPr marL="571500" indent="-457200" eaLnBrk="1" hangingPunct="1">
              <a:lnSpc>
                <a:spcPct val="90000"/>
              </a:lnSpc>
            </a:pPr>
            <a:r>
              <a:rPr lang="en-US" altLang="en-US" sz="2400" b="1" dirty="0"/>
              <a:t>Cost to maintain and sustain the medication in the schools: </a:t>
            </a:r>
            <a:r>
              <a:rPr lang="en-US" altLang="en-US" sz="2400" dirty="0">
                <a:highlight>
                  <a:srgbClr val="FFFF00"/>
                </a:highlight>
              </a:rPr>
              <a:t>ADD</a:t>
            </a:r>
          </a:p>
          <a:p>
            <a:pPr marL="571500" indent="-457200" eaLnBrk="1" hangingPunct="1">
              <a:lnSpc>
                <a:spcPct val="90000"/>
              </a:lnSpc>
            </a:pPr>
            <a:r>
              <a:rPr lang="en-US" altLang="en-US" sz="2400" b="1" dirty="0"/>
              <a:t>Other financial sources identified to pay for the cost of the medication </a:t>
            </a:r>
            <a:r>
              <a:rPr lang="en-US" altLang="en-US" sz="2400" dirty="0"/>
              <a:t>(i.e. community group, grant): </a:t>
            </a:r>
            <a:r>
              <a:rPr lang="en-US" altLang="en-US" sz="2400" dirty="0">
                <a:highlight>
                  <a:srgbClr val="FFFF00"/>
                </a:highlight>
              </a:rPr>
              <a:t>ADD</a:t>
            </a:r>
          </a:p>
          <a:p>
            <a:pPr indent="-228600" eaLnBrk="1" hangingPunct="1">
              <a:lnSpc>
                <a:spcPct val="90000"/>
              </a:lnSpc>
            </a:pPr>
            <a:endParaRPr lang="en-US" altLang="en-US" sz="2400" dirty="0"/>
          </a:p>
          <a:p>
            <a:pPr indent="-228600" eaLnBrk="1" hangingPunct="1">
              <a:lnSpc>
                <a:spcPct val="90000"/>
              </a:lnSpc>
              <a:buFont typeface="Arial" panose="020B0604020202020204" pitchFamily="34" charset="0"/>
              <a:buNone/>
            </a:pPr>
            <a:endParaRPr lang="en-US" altLang="en-US" sz="2400" dirty="0"/>
          </a:p>
        </p:txBody>
      </p:sp>
      <p:pic>
        <p:nvPicPr>
          <p:cNvPr id="35846" name="Picture 3">
            <a:extLst>
              <a:ext uri="{FF2B5EF4-FFF2-40B4-BE49-F238E27FC236}">
                <a16:creationId xmlns:a16="http://schemas.microsoft.com/office/drawing/2014/main" id="{F756A051-969C-6784-557A-BB52CD1792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299" y="1319942"/>
            <a:ext cx="397192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5">
            <a:extLst>
              <a:ext uri="{FF2B5EF4-FFF2-40B4-BE49-F238E27FC236}">
                <a16:creationId xmlns:a16="http://schemas.microsoft.com/office/drawing/2014/main" id="{538A21F9-679F-192A-CFDA-2F96E43C10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379" y="3653886"/>
            <a:ext cx="32956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8825C58-0A47-9BDD-575D-3F7EB9D79740}"/>
              </a:ext>
            </a:extLst>
          </p:cNvPr>
          <p:cNvSpPr txBox="1"/>
          <p:nvPr/>
        </p:nvSpPr>
        <p:spPr>
          <a:xfrm>
            <a:off x="267298" y="4711161"/>
            <a:ext cx="3971925" cy="646331"/>
          </a:xfrm>
          <a:prstGeom prst="rect">
            <a:avLst/>
          </a:prstGeom>
          <a:noFill/>
        </p:spPr>
        <p:txBody>
          <a:bodyPr wrap="square" rtlCol="0">
            <a:spAutoFit/>
          </a:bodyPr>
          <a:lstStyle/>
          <a:p>
            <a:r>
              <a:rPr lang="en-US" altLang="en-US" sz="1200" dirty="0">
                <a:latin typeface="Calibri" panose="020F0502020204030204" pitchFamily="34" charset="0"/>
                <a:cs typeface="Calibri" panose="020F0502020204030204" pitchFamily="34" charset="0"/>
              </a:rPr>
              <a:t>© Amphastar Pharmaceuticals, 2016  </a:t>
            </a:r>
            <a:r>
              <a:rPr lang="en-US" altLang="en-US" sz="1200" dirty="0">
                <a:latin typeface="Calibri" panose="020F0502020204030204" pitchFamily="34" charset="0"/>
                <a:cs typeface="Calibri" panose="020F0502020204030204" pitchFamily="34" charset="0"/>
                <a:hlinkClick r:id="rId6"/>
              </a:rPr>
              <a:t>https://amphastar.com/assets/naloxone_9-182.pdf</a:t>
            </a:r>
            <a:endParaRPr lang="en-US" alt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Used with permission</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10">
            <a:extLst>
              <a:ext uri="{FF2B5EF4-FFF2-40B4-BE49-F238E27FC236}">
                <a16:creationId xmlns:a16="http://schemas.microsoft.com/office/drawing/2014/main" id="{0E620F17-330D-9D26-D900-F03B09974B53}"/>
              </a:ext>
            </a:extLst>
          </p:cNvPr>
          <p:cNvSpPr>
            <a:spLocks noGrp="1" noRot="1" noChangeAspect="1" noMove="1" noResize="1" noEditPoints="1" noAdjustHandles="1" noChangeArrowheads="1" noChangeShapeType="1" noTextEdit="1"/>
          </p:cNvSpPr>
          <p:nvPr/>
        </p:nvSpPr>
        <p:spPr bwMode="white">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2" name="Title 1">
            <a:extLst>
              <a:ext uri="{FF2B5EF4-FFF2-40B4-BE49-F238E27FC236}">
                <a16:creationId xmlns:a16="http://schemas.microsoft.com/office/drawing/2014/main" id="{D0D24553-1E5F-6C23-93DB-0A77A21D8005}"/>
              </a:ext>
            </a:extLst>
          </p:cNvPr>
          <p:cNvSpPr>
            <a:spLocks noGrp="1"/>
          </p:cNvSpPr>
          <p:nvPr>
            <p:ph type="title"/>
          </p:nvPr>
        </p:nvSpPr>
        <p:spPr>
          <a:xfrm>
            <a:off x="209321" y="61451"/>
            <a:ext cx="8714342" cy="1143000"/>
          </a:xfrm>
        </p:spPr>
        <p:txBody>
          <a:bodyPr/>
          <a:lstStyle/>
          <a:p>
            <a:pPr eaLnBrk="1" hangingPunct="1">
              <a:lnSpc>
                <a:spcPct val="90000"/>
              </a:lnSpc>
            </a:pPr>
            <a:r>
              <a:rPr lang="en-US" altLang="en-US" sz="3600" dirty="0"/>
              <a:t>ZIMHI Injection </a:t>
            </a:r>
          </a:p>
        </p:txBody>
      </p:sp>
      <p:sp>
        <p:nvSpPr>
          <p:cNvPr id="3" name="Content Placeholder 2">
            <a:extLst>
              <a:ext uri="{FF2B5EF4-FFF2-40B4-BE49-F238E27FC236}">
                <a16:creationId xmlns:a16="http://schemas.microsoft.com/office/drawing/2014/main" id="{789C82B9-E01D-1CB8-0C01-460986523E33}"/>
              </a:ext>
            </a:extLst>
          </p:cNvPr>
          <p:cNvSpPr>
            <a:spLocks noGrp="1"/>
          </p:cNvSpPr>
          <p:nvPr>
            <p:ph sz="half" idx="1"/>
          </p:nvPr>
        </p:nvSpPr>
        <p:spPr/>
        <p:txBody>
          <a:bodyPr rtlCol="0">
            <a:normAutofit/>
          </a:bodyPr>
          <a:lstStyle/>
          <a:p>
            <a:pPr indent="-228600" eaLnBrk="1" fontAlgn="auto" hangingPunct="1">
              <a:lnSpc>
                <a:spcPct val="90000"/>
              </a:lnSpc>
              <a:spcAft>
                <a:spcPts val="0"/>
              </a:spcAft>
              <a:defRPr/>
            </a:pPr>
            <a:endParaRPr lang="en-US"/>
          </a:p>
          <a:p>
            <a:pPr indent="-228600" eaLnBrk="1" fontAlgn="auto" hangingPunct="1">
              <a:lnSpc>
                <a:spcPct val="90000"/>
              </a:lnSpc>
              <a:spcAft>
                <a:spcPts val="0"/>
              </a:spcAft>
              <a:defRPr/>
            </a:pPr>
            <a:endParaRPr lang="en-US"/>
          </a:p>
          <a:p>
            <a:pPr marL="0" indent="0" algn="r" eaLnBrk="1" fontAlgn="auto" hangingPunct="1">
              <a:lnSpc>
                <a:spcPct val="90000"/>
              </a:lnSpc>
              <a:spcAft>
                <a:spcPts val="0"/>
              </a:spcAft>
              <a:buFont typeface="Arial" panose="020B0604020202020204" pitchFamily="34" charset="0"/>
              <a:buNone/>
              <a:defRPr/>
            </a:pPr>
            <a:r>
              <a:rPr lang="en-US" sz="1200"/>
              <a:t>(College of Psychiatric and Neurologic Pharmacists, 2015)</a:t>
            </a:r>
          </a:p>
        </p:txBody>
      </p:sp>
      <p:sp>
        <p:nvSpPr>
          <p:cNvPr id="6" name="Content Placeholder 5">
            <a:extLst>
              <a:ext uri="{FF2B5EF4-FFF2-40B4-BE49-F238E27FC236}">
                <a16:creationId xmlns:a16="http://schemas.microsoft.com/office/drawing/2014/main" id="{45DF6351-3027-C1B6-5CCF-99ECB97614A4}"/>
              </a:ext>
            </a:extLst>
          </p:cNvPr>
          <p:cNvSpPr>
            <a:spLocks noGrp="1"/>
          </p:cNvSpPr>
          <p:nvPr>
            <p:ph sz="half" idx="2"/>
          </p:nvPr>
        </p:nvSpPr>
        <p:spPr>
          <a:xfrm>
            <a:off x="4626173" y="1417638"/>
            <a:ext cx="4038600" cy="5378911"/>
          </a:xfrm>
        </p:spPr>
        <p:txBody>
          <a:bodyPr/>
          <a:lstStyle/>
          <a:p>
            <a:pPr marL="571500" indent="-457200" eaLnBrk="1" hangingPunct="1">
              <a:lnSpc>
                <a:spcPct val="90000"/>
              </a:lnSpc>
            </a:pPr>
            <a:r>
              <a:rPr lang="en-US" altLang="en-US" sz="2400" b="1" dirty="0"/>
              <a:t>Type: </a:t>
            </a:r>
            <a:r>
              <a:rPr lang="en-US" altLang="en-US" sz="2400" dirty="0"/>
              <a:t>Auto</a:t>
            </a:r>
            <a:r>
              <a:rPr lang="en-US" altLang="en-US" sz="2400" b="1" dirty="0"/>
              <a:t> </a:t>
            </a:r>
            <a:r>
              <a:rPr lang="en-US" altLang="en-US" sz="2400" dirty="0"/>
              <a:t>injection</a:t>
            </a:r>
          </a:p>
          <a:p>
            <a:pPr marL="571500" indent="-457200" eaLnBrk="1" hangingPunct="1">
              <a:lnSpc>
                <a:spcPct val="90000"/>
              </a:lnSpc>
            </a:pPr>
            <a:r>
              <a:rPr lang="en-US" altLang="en-US" sz="2400" b="1" dirty="0"/>
              <a:t>Cost: </a:t>
            </a:r>
            <a:r>
              <a:rPr lang="en-US" altLang="en-US" sz="2400" dirty="0">
                <a:highlight>
                  <a:srgbClr val="FFFF00"/>
                </a:highlight>
              </a:rPr>
              <a:t>ADD</a:t>
            </a:r>
          </a:p>
          <a:p>
            <a:pPr marL="571500" indent="-457200" eaLnBrk="1" hangingPunct="1">
              <a:lnSpc>
                <a:spcPct val="90000"/>
              </a:lnSpc>
            </a:pPr>
            <a:r>
              <a:rPr lang="en-US" altLang="en-US" sz="2400" b="1" dirty="0"/>
              <a:t>Shelf life: </a:t>
            </a:r>
            <a:r>
              <a:rPr lang="en-US" altLang="en-US" sz="2400" dirty="0"/>
              <a:t>Follow the expiration date on the package</a:t>
            </a:r>
          </a:p>
          <a:p>
            <a:pPr marL="571500" indent="-457200" eaLnBrk="1" hangingPunct="1">
              <a:lnSpc>
                <a:spcPct val="90000"/>
              </a:lnSpc>
            </a:pPr>
            <a:r>
              <a:rPr lang="en-US" altLang="en-US" sz="2400" b="1" dirty="0"/>
              <a:t>Cost to maintain and sustain the medication in the schools: </a:t>
            </a:r>
            <a:r>
              <a:rPr lang="en-US" altLang="en-US" sz="2400" dirty="0">
                <a:highlight>
                  <a:srgbClr val="FFFF00"/>
                </a:highlight>
              </a:rPr>
              <a:t>ADD</a:t>
            </a:r>
          </a:p>
          <a:p>
            <a:pPr marL="571500" indent="-457200" eaLnBrk="1" hangingPunct="1">
              <a:lnSpc>
                <a:spcPct val="90000"/>
              </a:lnSpc>
            </a:pPr>
            <a:r>
              <a:rPr lang="en-US" altLang="en-US" sz="2400" b="1" dirty="0"/>
              <a:t>Other financial sources identified to pay for the cost of the medication </a:t>
            </a:r>
            <a:r>
              <a:rPr lang="en-US" altLang="en-US" sz="2400" dirty="0"/>
              <a:t>(i.e. community group, grant): </a:t>
            </a:r>
            <a:r>
              <a:rPr lang="en-US" altLang="en-US" sz="2400" dirty="0">
                <a:highlight>
                  <a:srgbClr val="FFFF00"/>
                </a:highlight>
              </a:rPr>
              <a:t>ADD</a:t>
            </a:r>
          </a:p>
          <a:p>
            <a:pPr marL="0" indent="0">
              <a:buNone/>
            </a:pPr>
            <a:endParaRPr lang="en-US" sz="2400" dirty="0"/>
          </a:p>
        </p:txBody>
      </p:sp>
      <p:pic>
        <p:nvPicPr>
          <p:cNvPr id="5" name="Picture 4">
            <a:extLst>
              <a:ext uri="{FF2B5EF4-FFF2-40B4-BE49-F238E27FC236}">
                <a16:creationId xmlns:a16="http://schemas.microsoft.com/office/drawing/2014/main" id="{1A9595F7-6B6D-0CBF-39BF-B06FD6B0280B}"/>
              </a:ext>
            </a:extLst>
          </p:cNvPr>
          <p:cNvPicPr>
            <a:picLocks noChangeAspect="1"/>
          </p:cNvPicPr>
          <p:nvPr/>
        </p:nvPicPr>
        <p:blipFill>
          <a:blip r:embed="rId3"/>
          <a:stretch>
            <a:fillRect/>
          </a:stretch>
        </p:blipFill>
        <p:spPr>
          <a:xfrm>
            <a:off x="304800" y="1948117"/>
            <a:ext cx="4168973" cy="3081084"/>
          </a:xfrm>
          <a:prstGeom prst="rect">
            <a:avLst/>
          </a:prstGeom>
        </p:spPr>
      </p:pic>
      <p:sp>
        <p:nvSpPr>
          <p:cNvPr id="2" name="TextBox 1">
            <a:extLst>
              <a:ext uri="{FF2B5EF4-FFF2-40B4-BE49-F238E27FC236}">
                <a16:creationId xmlns:a16="http://schemas.microsoft.com/office/drawing/2014/main" id="{333E1CF9-3F5E-235D-E9F0-C1742BF43585}"/>
              </a:ext>
            </a:extLst>
          </p:cNvPr>
          <p:cNvSpPr txBox="1"/>
          <p:nvPr/>
        </p:nvSpPr>
        <p:spPr>
          <a:xfrm>
            <a:off x="304800" y="5196840"/>
            <a:ext cx="4267200" cy="492443"/>
          </a:xfrm>
          <a:prstGeom prst="rect">
            <a:avLst/>
          </a:prstGeom>
          <a:noFill/>
        </p:spPr>
        <p:txBody>
          <a:bodyPr wrap="square" rtlCol="0">
            <a:spAutoFit/>
          </a:bodyPr>
          <a:lstStyle/>
          <a:p>
            <a:r>
              <a:rPr lang="en-US" altLang="en-US" sz="1200" dirty="0">
                <a:latin typeface="Calibri" panose="020F0502020204030204" pitchFamily="34" charset="0"/>
                <a:cs typeface="Calibri" panose="020F0502020204030204" pitchFamily="34" charset="0"/>
              </a:rPr>
              <a:t>©</a:t>
            </a:r>
            <a:r>
              <a:rPr lang="en-US" altLang="en-US" sz="1200" dirty="0" err="1">
                <a:latin typeface="Calibri" panose="020F0502020204030204" pitchFamily="34" charset="0"/>
                <a:cs typeface="Calibri" panose="020F0502020204030204" pitchFamily="34" charset="0"/>
              </a:rPr>
              <a:t>Zimhi</a:t>
            </a:r>
            <a:r>
              <a:rPr lang="en-US" altLang="en-US" sz="1200" dirty="0">
                <a:latin typeface="Calibri" panose="020F0502020204030204" pitchFamily="34" charset="0"/>
                <a:cs typeface="Calibri" panose="020F0502020204030204" pitchFamily="34" charset="0"/>
              </a:rPr>
              <a:t>, 2023 </a:t>
            </a:r>
            <a:r>
              <a:rPr lang="en-US" altLang="en-US" sz="1200" dirty="0">
                <a:latin typeface="Calibri" panose="020F0502020204030204" pitchFamily="34" charset="0"/>
                <a:cs typeface="Calibri" panose="020F0502020204030204" pitchFamily="34" charset="0"/>
                <a:hlinkClick r:id="rId4"/>
              </a:rPr>
              <a:t>https://zimhi.com/patients-and-caregivers/how-to-use-zimhi/</a:t>
            </a:r>
            <a:r>
              <a:rPr lang="en-US" altLang="en-US"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Used with permission</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32983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698E-3C0B-7FB5-7FA0-D4B0FFDB8E94}"/>
              </a:ext>
            </a:extLst>
          </p:cNvPr>
          <p:cNvSpPr>
            <a:spLocks noGrp="1"/>
          </p:cNvSpPr>
          <p:nvPr>
            <p:ph type="title"/>
          </p:nvPr>
        </p:nvSpPr>
        <p:spPr>
          <a:xfrm>
            <a:off x="457200" y="2512511"/>
            <a:ext cx="8229600" cy="1143000"/>
          </a:xfrm>
        </p:spPr>
        <p:txBody>
          <a:bodyPr/>
          <a:lstStyle/>
          <a:p>
            <a:r>
              <a:rPr lang="en-US" sz="3600" dirty="0"/>
              <a:t>Naloxone: Considerations for Our Community </a:t>
            </a:r>
          </a:p>
        </p:txBody>
      </p:sp>
    </p:spTree>
    <p:extLst>
      <p:ext uri="{BB962C8B-B14F-4D97-AF65-F5344CB8AC3E}">
        <p14:creationId xmlns:p14="http://schemas.microsoft.com/office/powerpoint/2010/main" val="4247127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C3D812-95C5-57E1-F0AE-F093DAF2567F}"/>
              </a:ext>
            </a:extLst>
          </p:cNvPr>
          <p:cNvSpPr>
            <a:spLocks noGrp="1"/>
          </p:cNvSpPr>
          <p:nvPr>
            <p:ph type="title"/>
          </p:nvPr>
        </p:nvSpPr>
        <p:spPr>
          <a:xfrm>
            <a:off x="529936" y="69270"/>
            <a:ext cx="8084128" cy="1115291"/>
          </a:xfrm>
        </p:spPr>
        <p:txBody>
          <a:bodyPr/>
          <a:lstStyle/>
          <a:p>
            <a:r>
              <a:rPr lang="en-US" sz="3600" dirty="0"/>
              <a:t>Good Samaritan Laws</a:t>
            </a:r>
          </a:p>
        </p:txBody>
      </p:sp>
      <p:pic>
        <p:nvPicPr>
          <p:cNvPr id="13" name="Picture 12">
            <a:extLst>
              <a:ext uri="{FF2B5EF4-FFF2-40B4-BE49-F238E27FC236}">
                <a16:creationId xmlns:a16="http://schemas.microsoft.com/office/drawing/2014/main" id="{03832FE3-8F95-8B63-F048-4EFA5D535C6F}"/>
              </a:ext>
            </a:extLst>
          </p:cNvPr>
          <p:cNvPicPr>
            <a:picLocks noGrp="1" noRot="1" noChangeAspect="1" noMove="1" noResize="1" noEditPoints="1" noAdjustHandles="1" noChangeArrowheads="1" noChangeShapeType="1" noCrop="1"/>
          </p:cNvPicPr>
          <p:nvPr/>
        </p:nvPicPr>
        <p:blipFill>
          <a:blip r:embed="rId3"/>
          <a:stretch>
            <a:fillRect/>
          </a:stretch>
        </p:blipFill>
        <p:spPr>
          <a:xfrm>
            <a:off x="651386" y="2554560"/>
            <a:ext cx="6482826" cy="4032572"/>
          </a:xfrm>
          <a:prstGeom prst="rect">
            <a:avLst/>
          </a:prstGeom>
        </p:spPr>
      </p:pic>
      <p:sp>
        <p:nvSpPr>
          <p:cNvPr id="14" name="Title 1">
            <a:extLst>
              <a:ext uri="{FF2B5EF4-FFF2-40B4-BE49-F238E27FC236}">
                <a16:creationId xmlns:a16="http://schemas.microsoft.com/office/drawing/2014/main" id="{29702A12-030F-8F87-3079-4BA930A0A4D0}"/>
              </a:ext>
            </a:extLst>
          </p:cNvPr>
          <p:cNvSpPr txBox="1">
            <a:spLocks noGrp="1" noRot="1" noMove="1" noResize="1" noEditPoints="1" noAdjustHandles="1" noChangeArrowheads="1" noChangeShapeType="1"/>
          </p:cNvSpPr>
          <p:nvPr/>
        </p:nvSpPr>
        <p:spPr bwMode="auto">
          <a:xfrm>
            <a:off x="143219" y="920800"/>
            <a:ext cx="8809799" cy="213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285750" indent="-285750" algn="l">
              <a:buFont typeface="Arial" panose="020B0604020202020204" pitchFamily="34" charset="0"/>
              <a:buChar char="•"/>
            </a:pPr>
            <a:r>
              <a:rPr lang="en-US" sz="2400" dirty="0">
                <a:latin typeface="+mn-lt"/>
              </a:rPr>
              <a:t>Protects people from prosecution or arrest if they call 911 to save someone experiencing an overdose.</a:t>
            </a:r>
          </a:p>
          <a:p>
            <a:pPr marL="285750" indent="-285750" algn="l">
              <a:buFont typeface="Arial" panose="020B0604020202020204" pitchFamily="34" charset="0"/>
              <a:buChar char="•"/>
            </a:pPr>
            <a:r>
              <a:rPr lang="en-US" sz="2400" dirty="0">
                <a:latin typeface="+mn-lt"/>
              </a:rPr>
              <a:t>These laws may also protect the person who is experiencing an overdose.</a:t>
            </a:r>
            <a:br>
              <a:rPr lang="en-US" sz="2400" dirty="0">
                <a:latin typeface="+mn-lt"/>
              </a:rPr>
            </a:br>
            <a:endParaRPr lang="en-US" sz="2400" dirty="0">
              <a:latin typeface="+mn-lt"/>
            </a:endParaRPr>
          </a:p>
        </p:txBody>
      </p:sp>
      <p:sp>
        <p:nvSpPr>
          <p:cNvPr id="2" name="TextBox 1">
            <a:extLst>
              <a:ext uri="{FF2B5EF4-FFF2-40B4-BE49-F238E27FC236}">
                <a16:creationId xmlns:a16="http://schemas.microsoft.com/office/drawing/2014/main" id="{E46D9350-593C-A2FA-2E99-2C6FB8C6D10D}"/>
              </a:ext>
            </a:extLst>
          </p:cNvPr>
          <p:cNvSpPr txBox="1">
            <a:spLocks noGrp="1" noRot="1" noMove="1" noResize="1" noEditPoints="1" noAdjustHandles="1" noChangeArrowheads="1" noChangeShapeType="1"/>
          </p:cNvSpPr>
          <p:nvPr/>
        </p:nvSpPr>
        <p:spPr>
          <a:xfrm>
            <a:off x="4873985" y="6480953"/>
            <a:ext cx="368325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(Legislative Analysis and Public Policy Association, 2022)</a:t>
            </a:r>
          </a:p>
        </p:txBody>
      </p:sp>
    </p:spTree>
    <p:extLst>
      <p:ext uri="{BB962C8B-B14F-4D97-AF65-F5344CB8AC3E}">
        <p14:creationId xmlns:p14="http://schemas.microsoft.com/office/powerpoint/2010/main" val="2450926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2160-BBDB-6DC2-D903-D513AD52266F}"/>
              </a:ext>
            </a:extLst>
          </p:cNvPr>
          <p:cNvSpPr>
            <a:spLocks noGrp="1"/>
          </p:cNvSpPr>
          <p:nvPr>
            <p:ph type="title"/>
          </p:nvPr>
        </p:nvSpPr>
        <p:spPr/>
        <p:txBody>
          <a:bodyPr wrap="square" rtlCol="0" anchor="ctr">
            <a:normAutofit/>
          </a:bodyPr>
          <a:lstStyle/>
          <a:p>
            <a:pPr eaLnBrk="1" fontAlgn="auto" hangingPunct="1">
              <a:spcAft>
                <a:spcPts val="0"/>
              </a:spcAft>
              <a:defRPr/>
            </a:pPr>
            <a:r>
              <a:rPr lang="en-US" sz="3600" dirty="0"/>
              <a:t>Community Access to Naloxone</a:t>
            </a:r>
          </a:p>
        </p:txBody>
      </p:sp>
      <p:graphicFrame>
        <p:nvGraphicFramePr>
          <p:cNvPr id="26629" name="Content Placeholder 2">
            <a:extLst>
              <a:ext uri="{FF2B5EF4-FFF2-40B4-BE49-F238E27FC236}">
                <a16:creationId xmlns:a16="http://schemas.microsoft.com/office/drawing/2014/main" id="{9F1753C2-4159-4484-1146-D3B3D1458F77}"/>
              </a:ext>
            </a:extLst>
          </p:cNvPr>
          <p:cNvGraphicFramePr>
            <a:graphicFrameLocks noGrp="1"/>
          </p:cNvGraphicFramePr>
          <p:nvPr>
            <p:ph type="chart" idx="1"/>
            <p:extLst>
              <p:ext uri="{D42A27DB-BD31-4B8C-83A1-F6EECF244321}">
                <p14:modId xmlns:p14="http://schemas.microsoft.com/office/powerpoint/2010/main" val="2934936231"/>
              </p:ext>
            </p:extLst>
          </p:nvPr>
        </p:nvGraphicFramePr>
        <p:xfrm>
          <a:off x="609600" y="1524000"/>
          <a:ext cx="8059738"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13706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25EE5ED-A548-15D8-F214-8706407D222B}"/>
              </a:ext>
            </a:extLst>
          </p:cNvPr>
          <p:cNvSpPr>
            <a:spLocks noGrp="1"/>
          </p:cNvSpPr>
          <p:nvPr>
            <p:ph type="title"/>
          </p:nvPr>
        </p:nvSpPr>
        <p:spPr/>
        <p:txBody>
          <a:bodyPr/>
          <a:lstStyle/>
          <a:p>
            <a:pPr eaLnBrk="1" hangingPunct="1"/>
            <a:r>
              <a:rPr lang="en-US" altLang="en-US" sz="3600" dirty="0"/>
              <a:t>Check your state and local policies</a:t>
            </a:r>
          </a:p>
        </p:txBody>
      </p:sp>
      <p:sp>
        <p:nvSpPr>
          <p:cNvPr id="28675" name="Content Placeholder 5">
            <a:extLst>
              <a:ext uri="{FF2B5EF4-FFF2-40B4-BE49-F238E27FC236}">
                <a16:creationId xmlns:a16="http://schemas.microsoft.com/office/drawing/2014/main" id="{3D58D5B5-1805-F4F5-E816-76CE81655678}"/>
              </a:ext>
            </a:extLst>
          </p:cNvPr>
          <p:cNvSpPr>
            <a:spLocks noGrp="1"/>
          </p:cNvSpPr>
          <p:nvPr>
            <p:ph sz="half" idx="2"/>
          </p:nvPr>
        </p:nvSpPr>
        <p:spPr>
          <a:xfrm>
            <a:off x="363070" y="1453356"/>
            <a:ext cx="8417859" cy="3951288"/>
          </a:xfrm>
        </p:spPr>
        <p:txBody>
          <a:bodyPr/>
          <a:lstStyle/>
          <a:p>
            <a:pPr eaLnBrk="1" hangingPunct="1"/>
            <a:r>
              <a:rPr lang="en-US" altLang="en-US" dirty="0">
                <a:highlight>
                  <a:srgbClr val="FFFF00"/>
                </a:highlight>
                <a:latin typeface="+mj-lt"/>
              </a:rPr>
              <a:t>Customize this slide for your community. Information can include: </a:t>
            </a:r>
          </a:p>
          <a:p>
            <a:pPr lvl="1" eaLnBrk="1" hangingPunct="1"/>
            <a:r>
              <a:rPr lang="en-US" altLang="en-US" sz="2400" dirty="0">
                <a:highlight>
                  <a:srgbClr val="FFFF00"/>
                </a:highlight>
                <a:latin typeface="+mj-lt"/>
              </a:rPr>
              <a:t>Do district policies allow for a prescription medication to be given without parent permission?</a:t>
            </a:r>
          </a:p>
          <a:p>
            <a:pPr lvl="1" eaLnBrk="1" hangingPunct="1"/>
            <a:r>
              <a:rPr lang="en-US" altLang="en-US" sz="2400" dirty="0">
                <a:highlight>
                  <a:srgbClr val="FFFF00"/>
                </a:highlight>
                <a:latin typeface="+mj-lt"/>
              </a:rPr>
              <a:t>Are there state laws that allow or prohibit administration of naloxone in school? </a:t>
            </a:r>
          </a:p>
          <a:p>
            <a:pPr eaLnBrk="1" hangingPunct="1"/>
            <a:endParaRPr lang="en-US" altLang="en-US" dirty="0"/>
          </a:p>
        </p:txBody>
      </p:sp>
    </p:spTree>
    <p:custDataLst>
      <p:tags r:id="rId1"/>
    </p:custDataLst>
    <p:extLst>
      <p:ext uri="{BB962C8B-B14F-4D97-AF65-F5344CB8AC3E}">
        <p14:creationId xmlns:p14="http://schemas.microsoft.com/office/powerpoint/2010/main" val="137823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1A1AE31-3819-94BA-F8CD-3776BDE59362}"/>
              </a:ext>
            </a:extLst>
          </p:cNvPr>
          <p:cNvSpPr>
            <a:spLocks noGrp="1"/>
          </p:cNvSpPr>
          <p:nvPr>
            <p:ph type="title"/>
          </p:nvPr>
        </p:nvSpPr>
        <p:spPr/>
        <p:txBody>
          <a:bodyPr/>
          <a:lstStyle/>
          <a:p>
            <a:pPr eaLnBrk="1" hangingPunct="1"/>
            <a:r>
              <a:rPr lang="en-US" altLang="en-US" sz="3600" dirty="0"/>
              <a:t>Support for Naloxone in Schools</a:t>
            </a:r>
          </a:p>
        </p:txBody>
      </p:sp>
      <p:sp>
        <p:nvSpPr>
          <p:cNvPr id="32771" name="Content Placeholder 2">
            <a:extLst>
              <a:ext uri="{FF2B5EF4-FFF2-40B4-BE49-F238E27FC236}">
                <a16:creationId xmlns:a16="http://schemas.microsoft.com/office/drawing/2014/main" id="{62FA0DB2-FD92-ECE1-40F4-DD1A13233A9F}"/>
              </a:ext>
            </a:extLst>
          </p:cNvPr>
          <p:cNvSpPr>
            <a:spLocks noGrp="1"/>
          </p:cNvSpPr>
          <p:nvPr>
            <p:ph sz="half" idx="2"/>
          </p:nvPr>
        </p:nvSpPr>
        <p:spPr>
          <a:xfrm>
            <a:off x="457200" y="1713236"/>
            <a:ext cx="8083118" cy="3951288"/>
          </a:xfrm>
        </p:spPr>
        <p:txBody>
          <a:bodyPr/>
          <a:lstStyle/>
          <a:p>
            <a:pPr eaLnBrk="1" hangingPunct="1"/>
            <a:r>
              <a:rPr lang="en-US" altLang="en-US" dirty="0"/>
              <a:t>There is support for a naloxone program in schools from:</a:t>
            </a:r>
          </a:p>
          <a:p>
            <a:pPr lvl="1" eaLnBrk="1" hangingPunct="1"/>
            <a:r>
              <a:rPr lang="en-US" altLang="en-US" sz="2400" dirty="0">
                <a:highlight>
                  <a:srgbClr val="FFFF00"/>
                </a:highlight>
              </a:rPr>
              <a:t>ADD information on who you have spoken with regarding stocking naloxone in schools and include those who have provided their support for this program.  Is there support from state leadership? Parent groups? Healthcare providers?</a:t>
            </a:r>
          </a:p>
          <a:p>
            <a:pPr lvl="1" eaLnBrk="1" hangingPunct="1"/>
            <a:r>
              <a:rPr lang="en-US" altLang="en-US" sz="2400" dirty="0">
                <a:highlight>
                  <a:srgbClr val="FFFF00"/>
                </a:highlight>
              </a:rPr>
              <a:t>Can include </a:t>
            </a:r>
            <a:r>
              <a:rPr lang="en-US" altLang="en-US" sz="2400" dirty="0">
                <a:highlight>
                  <a:srgbClr val="FFFF00"/>
                </a:highlight>
                <a:hlinkClick r:id="rId4"/>
              </a:rPr>
              <a:t>NASN position statement</a:t>
            </a:r>
            <a:r>
              <a:rPr lang="en-US" altLang="en-US" sz="2400" dirty="0">
                <a:highlight>
                  <a:srgbClr val="FFFF00"/>
                </a:highlight>
              </a:rPr>
              <a:t>.</a:t>
            </a:r>
            <a:endParaRPr lang="en-US" altLang="en-US" sz="2400" dirty="0"/>
          </a:p>
        </p:txBody>
      </p:sp>
      <p:sp>
        <p:nvSpPr>
          <p:cNvPr id="2" name="TextBox 1">
            <a:extLst>
              <a:ext uri="{FF2B5EF4-FFF2-40B4-BE49-F238E27FC236}">
                <a16:creationId xmlns:a16="http://schemas.microsoft.com/office/drawing/2014/main" id="{B574EE10-DA63-B01A-93E9-1DB302E70556}"/>
              </a:ext>
            </a:extLst>
          </p:cNvPr>
          <p:cNvSpPr txBox="1">
            <a:spLocks noGrp="1" noRot="1" noMove="1" noResize="1" noEditPoints="1" noAdjustHandles="1" noChangeArrowheads="1" noChangeShapeType="1"/>
          </p:cNvSpPr>
          <p:nvPr/>
        </p:nvSpPr>
        <p:spPr>
          <a:xfrm>
            <a:off x="4770665" y="4639691"/>
            <a:ext cx="351025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(National Association of School Nurses [NASN], 2020)</a:t>
            </a:r>
          </a:p>
        </p:txBody>
      </p:sp>
    </p:spTree>
    <p:custDataLst>
      <p:tags r:id="rId1"/>
    </p:custDataLst>
    <p:extLst>
      <p:ext uri="{BB962C8B-B14F-4D97-AF65-F5344CB8AC3E}">
        <p14:creationId xmlns:p14="http://schemas.microsoft.com/office/powerpoint/2010/main" val="2711585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698E-3C0B-7FB5-7FA0-D4B0FFDB8E94}"/>
              </a:ext>
            </a:extLst>
          </p:cNvPr>
          <p:cNvSpPr>
            <a:spLocks noGrp="1"/>
          </p:cNvSpPr>
          <p:nvPr>
            <p:ph type="title"/>
          </p:nvPr>
        </p:nvSpPr>
        <p:spPr>
          <a:xfrm>
            <a:off x="355600" y="306340"/>
            <a:ext cx="8229600" cy="1143000"/>
          </a:xfrm>
        </p:spPr>
        <p:txBody>
          <a:bodyPr/>
          <a:lstStyle/>
          <a:p>
            <a:r>
              <a:rPr lang="en-US" sz="3600" dirty="0"/>
              <a:t>Additional Resources</a:t>
            </a:r>
          </a:p>
        </p:txBody>
      </p:sp>
      <p:sp>
        <p:nvSpPr>
          <p:cNvPr id="3" name="Content Placeholder 5">
            <a:extLst>
              <a:ext uri="{FF2B5EF4-FFF2-40B4-BE49-F238E27FC236}">
                <a16:creationId xmlns:a16="http://schemas.microsoft.com/office/drawing/2014/main" id="{FB397E17-64E2-B9AB-38D7-B88DFFDFED21}"/>
              </a:ext>
            </a:extLst>
          </p:cNvPr>
          <p:cNvSpPr txBox="1">
            <a:spLocks/>
          </p:cNvSpPr>
          <p:nvPr/>
        </p:nvSpPr>
        <p:spPr bwMode="auto">
          <a:xfrm>
            <a:off x="363070" y="1453356"/>
            <a:ext cx="8417859"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hangingPunct="1"/>
            <a:r>
              <a:rPr lang="en-US" altLang="en-US" sz="2400" dirty="0"/>
              <a:t>Visit the </a:t>
            </a:r>
            <a:r>
              <a:rPr lang="en-US" altLang="en-US" sz="2400" u="sng" dirty="0">
                <a:solidFill>
                  <a:srgbClr val="0070C0"/>
                </a:solidFill>
              </a:rPr>
              <a:t>NASN Naloxone Toolkit landing page </a:t>
            </a:r>
            <a:r>
              <a:rPr lang="en-US" altLang="en-US" sz="2400" dirty="0">
                <a:highlight>
                  <a:srgbClr val="FFFF00"/>
                </a:highlight>
              </a:rPr>
              <a:t>[hyperlink once finalized] </a:t>
            </a:r>
            <a:r>
              <a:rPr lang="en-US" altLang="en-US" sz="2400" dirty="0"/>
              <a:t>for additional resources, including:</a:t>
            </a:r>
          </a:p>
          <a:p>
            <a:pPr lvl="1" eaLnBrk="1" hangingPunct="1"/>
            <a:r>
              <a:rPr lang="en-US" dirty="0"/>
              <a:t>Sample Policies and Policy Development Resources</a:t>
            </a:r>
          </a:p>
          <a:p>
            <a:pPr lvl="1" eaLnBrk="1" hangingPunct="1"/>
            <a:r>
              <a:rPr lang="en-US" dirty="0"/>
              <a:t>Sample Protocols and Protocol Development Resources</a:t>
            </a:r>
          </a:p>
          <a:p>
            <a:pPr lvl="1" eaLnBrk="1" hangingPunct="1"/>
            <a:r>
              <a:rPr lang="en-US" dirty="0"/>
              <a:t>Overdose, Naloxone, and Opioids Education</a:t>
            </a:r>
          </a:p>
          <a:p>
            <a:pPr lvl="1" eaLnBrk="1" hangingPunct="1"/>
            <a:r>
              <a:rPr lang="en-US" dirty="0"/>
              <a:t>Substance Use Treatment Resources</a:t>
            </a:r>
          </a:p>
          <a:p>
            <a:pPr lvl="1" eaLnBrk="1" hangingPunct="1"/>
            <a:r>
              <a:rPr lang="en-US" dirty="0"/>
              <a:t>Communication Resources</a:t>
            </a:r>
          </a:p>
          <a:p>
            <a:pPr marL="0" marR="0">
              <a:spcBef>
                <a:spcPts val="0"/>
              </a:spcBef>
              <a:spcAft>
                <a:spcPts val="800"/>
              </a:spcAft>
            </a:pPr>
            <a:endParaRPr lang="en-US" altLang="en-US" dirty="0"/>
          </a:p>
        </p:txBody>
      </p:sp>
      <p:sp>
        <p:nvSpPr>
          <p:cNvPr id="4" name="TextBox 3">
            <a:extLst>
              <a:ext uri="{FF2B5EF4-FFF2-40B4-BE49-F238E27FC236}">
                <a16:creationId xmlns:a16="http://schemas.microsoft.com/office/drawing/2014/main" id="{7ED736D5-F8E5-63D9-1CE8-A49CF0010DB1}"/>
              </a:ext>
            </a:extLst>
          </p:cNvPr>
          <p:cNvSpPr txBox="1"/>
          <p:nvPr/>
        </p:nvSpPr>
        <p:spPr>
          <a:xfrm>
            <a:off x="6174557" y="6278252"/>
            <a:ext cx="1032655"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NASN, 2023)</a:t>
            </a:r>
          </a:p>
        </p:txBody>
      </p:sp>
    </p:spTree>
    <p:extLst>
      <p:ext uri="{BB962C8B-B14F-4D97-AF65-F5344CB8AC3E}">
        <p14:creationId xmlns:p14="http://schemas.microsoft.com/office/powerpoint/2010/main" val="21071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698E-3C0B-7FB5-7FA0-D4B0FFDB8E94}"/>
              </a:ext>
            </a:extLst>
          </p:cNvPr>
          <p:cNvSpPr>
            <a:spLocks noGrp="1"/>
          </p:cNvSpPr>
          <p:nvPr>
            <p:ph type="title"/>
          </p:nvPr>
        </p:nvSpPr>
        <p:spPr>
          <a:xfrm>
            <a:off x="457200" y="2512511"/>
            <a:ext cx="8229600" cy="1143000"/>
          </a:xfrm>
        </p:spPr>
        <p:txBody>
          <a:bodyPr/>
          <a:lstStyle/>
          <a:p>
            <a:r>
              <a:rPr lang="en-US" sz="3600" dirty="0"/>
              <a:t>Scope of the Problem: The Drug Overdose Crisis</a:t>
            </a:r>
          </a:p>
        </p:txBody>
      </p:sp>
    </p:spTree>
    <p:extLst>
      <p:ext uri="{BB962C8B-B14F-4D97-AF65-F5344CB8AC3E}">
        <p14:creationId xmlns:p14="http://schemas.microsoft.com/office/powerpoint/2010/main" val="2063795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C9E4E0E-20A4-292C-73CF-73FC5EE74D03}"/>
              </a:ext>
            </a:extLst>
          </p:cNvPr>
          <p:cNvSpPr>
            <a:spLocks noGrp="1"/>
          </p:cNvSpPr>
          <p:nvPr>
            <p:ph type="subTitle" idx="1"/>
          </p:nvPr>
        </p:nvSpPr>
        <p:spPr>
          <a:xfrm>
            <a:off x="921327" y="2188875"/>
            <a:ext cx="6858000" cy="598392"/>
          </a:xfrm>
        </p:spPr>
        <p:txBody>
          <a:bodyPr vert="horz" lIns="91440" tIns="45720" rIns="91440" bIns="45720" rtlCol="0" anchor="t">
            <a:normAutofit/>
          </a:bodyPr>
          <a:lstStyle/>
          <a:p>
            <a:r>
              <a:rPr lang="en-US" sz="3600" dirty="0"/>
              <a:t>Questions?</a:t>
            </a:r>
          </a:p>
        </p:txBody>
      </p:sp>
    </p:spTree>
    <p:extLst>
      <p:ext uri="{BB962C8B-B14F-4D97-AF65-F5344CB8AC3E}">
        <p14:creationId xmlns:p14="http://schemas.microsoft.com/office/powerpoint/2010/main" val="685879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535E2E-32A7-67D2-CF3E-FB5BB2C3F8E0}"/>
              </a:ext>
            </a:extLst>
          </p:cNvPr>
          <p:cNvSpPr>
            <a:spLocks noGrp="1"/>
          </p:cNvSpPr>
          <p:nvPr>
            <p:ph type="ctrTitle"/>
          </p:nvPr>
        </p:nvSpPr>
        <p:spPr>
          <a:xfrm>
            <a:off x="1143000" y="2594301"/>
            <a:ext cx="6858000" cy="834699"/>
          </a:xfrm>
        </p:spPr>
        <p:txBody>
          <a:bodyPr>
            <a:normAutofit/>
          </a:bodyPr>
          <a:lstStyle/>
          <a:p>
            <a:r>
              <a:rPr lang="en-US" sz="3600" dirty="0"/>
              <a:t>Thank you!</a:t>
            </a:r>
          </a:p>
        </p:txBody>
      </p:sp>
      <p:sp>
        <p:nvSpPr>
          <p:cNvPr id="5" name="Subtitle 4">
            <a:extLst>
              <a:ext uri="{FF2B5EF4-FFF2-40B4-BE49-F238E27FC236}">
                <a16:creationId xmlns:a16="http://schemas.microsoft.com/office/drawing/2014/main" id="{A54722D6-478F-AB2F-C821-450B8C25D466}"/>
              </a:ext>
            </a:extLst>
          </p:cNvPr>
          <p:cNvSpPr>
            <a:spLocks noGrp="1"/>
          </p:cNvSpPr>
          <p:nvPr>
            <p:ph type="subTitle" idx="1"/>
          </p:nvPr>
        </p:nvSpPr>
        <p:spPr>
          <a:xfrm>
            <a:off x="1143000" y="3602038"/>
            <a:ext cx="6858000" cy="834699"/>
          </a:xfrm>
        </p:spPr>
        <p:txBody>
          <a:bodyPr vert="horz" lIns="91440" tIns="45720" rIns="91440" bIns="45720" rtlCol="0" anchor="t">
            <a:normAutofit lnSpcReduction="10000"/>
          </a:bodyPr>
          <a:lstStyle/>
          <a:p>
            <a:r>
              <a:rPr lang="en-US" sz="2400" dirty="0">
                <a:highlight>
                  <a:srgbClr val="FFFF00"/>
                </a:highlight>
                <a:ea typeface="Calibri"/>
                <a:cs typeface="Calibri"/>
              </a:rPr>
              <a:t>PRESENTER NAME </a:t>
            </a:r>
          </a:p>
          <a:p>
            <a:r>
              <a:rPr lang="en-US" sz="2400" dirty="0">
                <a:highlight>
                  <a:srgbClr val="FFFF00"/>
                </a:highlight>
                <a:ea typeface="Calibri"/>
                <a:cs typeface="Calibri"/>
              </a:rPr>
              <a:t>CONTACT INFORMATION</a:t>
            </a:r>
            <a:endParaRPr lang="en-US" sz="2400" dirty="0">
              <a:highlight>
                <a:srgbClr val="FFFF00"/>
              </a:highlight>
            </a:endParaRPr>
          </a:p>
          <a:p>
            <a:endParaRPr lang="en-US" dirty="0">
              <a:ea typeface="Calibri"/>
              <a:cs typeface="Calibri"/>
            </a:endParaRPr>
          </a:p>
        </p:txBody>
      </p:sp>
    </p:spTree>
    <p:extLst>
      <p:ext uri="{BB962C8B-B14F-4D97-AF65-F5344CB8AC3E}">
        <p14:creationId xmlns:p14="http://schemas.microsoft.com/office/powerpoint/2010/main" val="3638752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98F0F-00C7-51AD-FE8F-A3A1F33AF094}"/>
              </a:ext>
            </a:extLst>
          </p:cNvPr>
          <p:cNvSpPr txBox="1"/>
          <p:nvPr/>
        </p:nvSpPr>
        <p:spPr>
          <a:xfrm>
            <a:off x="173366" y="185361"/>
            <a:ext cx="9091820" cy="4962897"/>
          </a:xfrm>
          <a:prstGeom prst="rect">
            <a:avLst/>
          </a:prstGeom>
          <a:noFill/>
        </p:spPr>
        <p:txBody>
          <a:bodyPr wrap="square" rtlCol="0">
            <a:spAutoFit/>
          </a:bodyPr>
          <a:lstStyle/>
          <a:p>
            <a:pPr algn="ctr"/>
            <a:r>
              <a:rPr lang="en-US" altLang="en-US" sz="3600" dirty="0">
                <a:latin typeface="+mj-lt"/>
                <a:cs typeface="Calibri" panose="020F0502020204030204" pitchFamily="34" charset="0"/>
              </a:rPr>
              <a:t>References</a:t>
            </a:r>
          </a:p>
          <a:p>
            <a:endParaRPr lang="en-US" altLang="en-US" sz="900" dirty="0"/>
          </a:p>
          <a:p>
            <a:r>
              <a:rPr lang="en-US" altLang="en-US" sz="1050" dirty="0">
                <a:latin typeface="Calibri" panose="020F0502020204030204" pitchFamily="34" charset="0"/>
                <a:cs typeface="Calibri" panose="020F0502020204030204" pitchFamily="34" charset="0"/>
              </a:rPr>
              <a:t>Adamis Pharmaceuticals Corp. (2022). How to use </a:t>
            </a:r>
            <a:r>
              <a:rPr lang="en-US" altLang="en-US" sz="1050" dirty="0" err="1">
                <a:latin typeface="Calibri" panose="020F0502020204030204" pitchFamily="34" charset="0"/>
                <a:cs typeface="Calibri" panose="020F0502020204030204" pitchFamily="34" charset="0"/>
              </a:rPr>
              <a:t>Zimhi</a:t>
            </a:r>
            <a:r>
              <a:rPr lang="en-US" altLang="en-US" sz="1050" dirty="0">
                <a:latin typeface="Calibri" panose="020F0502020204030204" pitchFamily="34" charset="0"/>
                <a:cs typeface="Calibri" panose="020F0502020204030204" pitchFamily="34" charset="0"/>
              </a:rPr>
              <a:t> image. </a:t>
            </a:r>
            <a:r>
              <a:rPr lang="en-US" altLang="en-US" sz="1050" dirty="0">
                <a:latin typeface="Calibri" panose="020F0502020204030204" pitchFamily="34" charset="0"/>
                <a:cs typeface="Calibri" panose="020F0502020204030204" pitchFamily="34" charset="0"/>
                <a:hlinkClick r:id="rId3"/>
              </a:rPr>
              <a:t>https://zimhi.com/wp-content/uploads/2022/03/ZIMHI-Prescribing-Information.pdf</a:t>
            </a:r>
            <a:r>
              <a:rPr lang="en-US" altLang="en-US" sz="1050" dirty="0">
                <a:latin typeface="Calibri" panose="020F0502020204030204" pitchFamily="34" charset="0"/>
                <a:cs typeface="Calibri" panose="020F0502020204030204" pitchFamily="34" charset="0"/>
              </a:rPr>
              <a:t> </a:t>
            </a:r>
          </a:p>
          <a:p>
            <a:endParaRPr lang="en-US" altLang="en-US" sz="1050" dirty="0">
              <a:latin typeface="Calibri" panose="020F0502020204030204" pitchFamily="34" charset="0"/>
              <a:cs typeface="Calibri" panose="020F0502020204030204" pitchFamily="34" charset="0"/>
            </a:endParaRPr>
          </a:p>
          <a:p>
            <a:r>
              <a:rPr lang="en-US" altLang="en-US" sz="1050" dirty="0">
                <a:latin typeface="Calibri" panose="020F0502020204030204" pitchFamily="34" charset="0"/>
                <a:cs typeface="Calibri" panose="020F0502020204030204" pitchFamily="34" charset="0"/>
              </a:rPr>
              <a:t>Amphastar Pharmaceuticals. (2016). Generic Naloxone injection image.  - </a:t>
            </a:r>
            <a:r>
              <a:rPr lang="en-US" altLang="en-US" sz="1050" dirty="0">
                <a:latin typeface="Calibri" panose="020F0502020204030204" pitchFamily="34" charset="0"/>
                <a:cs typeface="Calibri" panose="020F0502020204030204" pitchFamily="34" charset="0"/>
                <a:hlinkClick r:id="rId4"/>
              </a:rPr>
              <a:t>https://amphastar.com/assets/naloxone_9-182.pdf</a:t>
            </a:r>
            <a:r>
              <a:rPr lang="en-US" altLang="en-US" sz="1050" dirty="0">
                <a:latin typeface="Calibri" panose="020F0502020204030204" pitchFamily="34" charset="0"/>
                <a:cs typeface="Calibri" panose="020F0502020204030204" pitchFamily="34" charset="0"/>
              </a:rPr>
              <a:t> </a:t>
            </a:r>
          </a:p>
          <a:p>
            <a:endParaRPr lang="en-US" altLang="en-US" sz="1050" dirty="0">
              <a:latin typeface="Calibri" panose="020F0502020204030204" pitchFamily="34" charset="0"/>
              <a:cs typeface="Calibri" panose="020F0502020204030204" pitchFamily="34" charset="0"/>
            </a:endParaRPr>
          </a:p>
          <a:p>
            <a:r>
              <a:rPr lang="en-US" altLang="en-US" sz="1050" dirty="0">
                <a:latin typeface="Calibri" panose="020F0502020204030204" pitchFamily="34" charset="0"/>
                <a:cs typeface="Calibri" panose="020F0502020204030204" pitchFamily="34" charset="0"/>
              </a:rPr>
              <a:t>Centers for Disease Control and Prevention. (2021a). </a:t>
            </a:r>
            <a:r>
              <a:rPr lang="en-US" altLang="en-US" sz="1050" i="1" dirty="0">
                <a:latin typeface="Calibri" panose="020F0502020204030204" pitchFamily="34" charset="0"/>
                <a:cs typeface="Calibri" panose="020F0502020204030204" pitchFamily="34" charset="0"/>
              </a:rPr>
              <a:t>Drug overdose - 2020 drug overdose death rates.</a:t>
            </a:r>
          </a:p>
          <a:p>
            <a:r>
              <a:rPr lang="en-US" altLang="en-US" sz="1050" i="1" dirty="0">
                <a:latin typeface="Calibri" panose="020F0502020204030204" pitchFamily="34" charset="0"/>
                <a:cs typeface="Calibri" panose="020F0502020204030204" pitchFamily="34" charset="0"/>
              </a:rPr>
              <a:t>	</a:t>
            </a:r>
            <a:r>
              <a:rPr lang="en-US" altLang="en-US" sz="1050" dirty="0">
                <a:latin typeface="Calibri" panose="020F0502020204030204" pitchFamily="34" charset="0"/>
                <a:cs typeface="Calibri" panose="020F0502020204030204" pitchFamily="34" charset="0"/>
                <a:hlinkClick r:id="rId5"/>
              </a:rPr>
              <a:t>https://www.cdc.gov/drugoverdose/deaths/2020.html</a:t>
            </a:r>
            <a:endParaRPr lang="en-US" altLang="en-US" sz="1050" dirty="0">
              <a:latin typeface="Calibri" panose="020F0502020204030204" pitchFamily="34" charset="0"/>
              <a:cs typeface="Calibri" panose="020F0502020204030204" pitchFamily="34" charset="0"/>
            </a:endParaRPr>
          </a:p>
          <a:p>
            <a:endParaRPr lang="en-US" altLang="en-US" sz="1050" dirty="0">
              <a:latin typeface="Calibri" panose="020F0502020204030204" pitchFamily="34" charset="0"/>
              <a:cs typeface="Calibri" panose="020F0502020204030204" pitchFamily="34" charset="0"/>
            </a:endParaRPr>
          </a:p>
          <a:p>
            <a:r>
              <a:rPr lang="en-US" altLang="en-US" sz="1050" dirty="0">
                <a:latin typeface="Calibri" panose="020F0502020204030204" pitchFamily="34" charset="0"/>
                <a:cs typeface="Calibri" panose="020F0502020204030204" pitchFamily="34" charset="0"/>
              </a:rPr>
              <a:t>Centers for Disease Control and Prevention. (2021b). </a:t>
            </a:r>
            <a:r>
              <a:rPr lang="en-US" altLang="en-US" sz="1050" i="1" dirty="0">
                <a:latin typeface="Calibri" panose="020F0502020204030204" pitchFamily="34" charset="0"/>
                <a:cs typeface="Calibri" panose="020F0502020204030204" pitchFamily="34" charset="0"/>
              </a:rPr>
              <a:t>Synthetic opioid overdose data. </a:t>
            </a:r>
            <a:r>
              <a:rPr lang="en-US" altLang="en-US" sz="1050" dirty="0">
                <a:latin typeface="Calibri" panose="020F0502020204030204" pitchFamily="34" charset="0"/>
                <a:cs typeface="Calibri" panose="020F0502020204030204" pitchFamily="34" charset="0"/>
                <a:hlinkClick r:id="rId6"/>
              </a:rPr>
              <a:t>https://www.cdc.gov/drugoverdose/deaths/synthetic/index.html</a:t>
            </a:r>
            <a:endParaRPr lang="en-US" altLang="en-US" sz="1050" dirty="0">
              <a:latin typeface="Calibri" panose="020F0502020204030204" pitchFamily="34" charset="0"/>
              <a:cs typeface="Calibri" panose="020F0502020204030204" pitchFamily="34" charset="0"/>
            </a:endParaRPr>
          </a:p>
          <a:p>
            <a:endParaRPr lang="en-US" altLang="en-US" sz="1050" dirty="0">
              <a:latin typeface="Calibri" panose="020F0502020204030204" pitchFamily="34" charset="0"/>
              <a:cs typeface="Calibri" panose="020F0502020204030204" pitchFamily="34" charset="0"/>
            </a:endParaRPr>
          </a:p>
          <a:p>
            <a:r>
              <a:rPr lang="en-US" altLang="en-US" sz="1050" dirty="0">
                <a:latin typeface="Calibri" panose="020F0502020204030204" pitchFamily="34" charset="0"/>
                <a:cs typeface="Calibri" panose="020F0502020204030204" pitchFamily="34" charset="0"/>
              </a:rPr>
              <a:t>Centers for Disease Control and Prevention. (2022) . </a:t>
            </a:r>
            <a:r>
              <a:rPr lang="en-US" altLang="en-US" sz="1050" i="1" dirty="0">
                <a:latin typeface="Calibri" panose="020F0502020204030204" pitchFamily="34" charset="0"/>
                <a:cs typeface="Calibri" panose="020F0502020204030204" pitchFamily="34" charset="0"/>
              </a:rPr>
              <a:t>Stop overdose – Fentanyl test strips: A harm reduction strategy.</a:t>
            </a:r>
          </a:p>
          <a:p>
            <a:r>
              <a:rPr lang="en-US" altLang="en-US" sz="1050" i="1" dirty="0">
                <a:latin typeface="Calibri" panose="020F0502020204030204" pitchFamily="34" charset="0"/>
                <a:cs typeface="Calibri" panose="020F0502020204030204" pitchFamily="34" charset="0"/>
              </a:rPr>
              <a:t>	</a:t>
            </a:r>
            <a:r>
              <a:rPr lang="en-US" altLang="en-US" sz="1050" dirty="0">
                <a:latin typeface="Calibri" panose="020F0502020204030204" pitchFamily="34" charset="0"/>
                <a:cs typeface="Calibri" panose="020F0502020204030204" pitchFamily="34" charset="0"/>
                <a:hlinkClick r:id="rId7"/>
              </a:rPr>
              <a:t>https://www.cdc.gov/stopoverdose/fentanyl/fentanyl-test-strips.html</a:t>
            </a:r>
            <a:endParaRPr lang="en-US" altLang="en-US" sz="1050" dirty="0">
              <a:latin typeface="Calibri" panose="020F0502020204030204" pitchFamily="34" charset="0"/>
              <a:cs typeface="Calibri" panose="020F0502020204030204" pitchFamily="34" charset="0"/>
            </a:endParaRPr>
          </a:p>
          <a:p>
            <a:endParaRPr lang="en-US" altLang="en-US" sz="1050" dirty="0">
              <a:latin typeface="Calibri" panose="020F0502020204030204" pitchFamily="34" charset="0"/>
              <a:cs typeface="Calibri" panose="020F0502020204030204" pitchFamily="34" charset="0"/>
            </a:endParaRPr>
          </a:p>
          <a:p>
            <a:r>
              <a:rPr lang="en-US" altLang="en-US" sz="1050" dirty="0">
                <a:latin typeface="Calibri" panose="020F0502020204030204" pitchFamily="34" charset="0"/>
                <a:cs typeface="Calibri" panose="020F0502020204030204" pitchFamily="34" charset="0"/>
              </a:rPr>
              <a:t>Centers for Disease Control and Prevention. (2023a). </a:t>
            </a:r>
            <a:r>
              <a:rPr lang="en-US" altLang="en-US" sz="1050" i="1" dirty="0">
                <a:latin typeface="Calibri" panose="020F0502020204030204" pitchFamily="34" charset="0"/>
                <a:cs typeface="Calibri" panose="020F0502020204030204" pitchFamily="34" charset="0"/>
              </a:rPr>
              <a:t>Stop overdose – Fentanyl facts. </a:t>
            </a:r>
            <a:r>
              <a:rPr lang="en-US" altLang="en-US" sz="1050" dirty="0">
                <a:latin typeface="Calibri" panose="020F0502020204030204" pitchFamily="34" charset="0"/>
                <a:cs typeface="Calibri" panose="020F0502020204030204" pitchFamily="34" charset="0"/>
                <a:hlinkClick r:id="rId8"/>
              </a:rPr>
              <a:t>https://www.cdc.gov/stopoverdose/fentanyl/index.html</a:t>
            </a:r>
            <a:endParaRPr lang="en-US" altLang="en-US" sz="1050" dirty="0">
              <a:latin typeface="Calibri" panose="020F0502020204030204" pitchFamily="34" charset="0"/>
              <a:cs typeface="Calibri" panose="020F0502020204030204" pitchFamily="34" charset="0"/>
            </a:endParaRPr>
          </a:p>
          <a:p>
            <a:endParaRPr lang="en-US" altLang="en-US" sz="1050" dirty="0">
              <a:latin typeface="Calibri" panose="020F0502020204030204" pitchFamily="34" charset="0"/>
              <a:cs typeface="Calibri" panose="020F0502020204030204" pitchFamily="34" charset="0"/>
            </a:endParaRPr>
          </a:p>
          <a:p>
            <a:r>
              <a:rPr lang="en-US" altLang="en-US" sz="1050" dirty="0">
                <a:latin typeface="Calibri" panose="020F0502020204030204" pitchFamily="34" charset="0"/>
                <a:cs typeface="Calibri" panose="020F0502020204030204" pitchFamily="34" charset="0"/>
              </a:rPr>
              <a:t>Centers for Disease Control and Prevention. (2023b). </a:t>
            </a:r>
            <a:r>
              <a:rPr lang="en-US" altLang="en-US" sz="1050" i="1" dirty="0">
                <a:latin typeface="Calibri" panose="020F0502020204030204" pitchFamily="34" charset="0"/>
                <a:cs typeface="Calibri" panose="020F0502020204030204" pitchFamily="34" charset="0"/>
              </a:rPr>
              <a:t>Stop overdose – Lifesaving naloxone.</a:t>
            </a:r>
            <a:r>
              <a:rPr lang="en-US" altLang="en-US" sz="1050" dirty="0">
                <a:latin typeface="Calibri" panose="020F0502020204030204" pitchFamily="34" charset="0"/>
                <a:cs typeface="Calibri" panose="020F0502020204030204" pitchFamily="34" charset="0"/>
              </a:rPr>
              <a:t> </a:t>
            </a:r>
            <a:r>
              <a:rPr lang="en-US" altLang="en-US" sz="1050" dirty="0">
                <a:latin typeface="Calibri" panose="020F0502020204030204" pitchFamily="34" charset="0"/>
                <a:cs typeface="Calibri" panose="020F0502020204030204" pitchFamily="34" charset="0"/>
                <a:hlinkClick r:id="rId9"/>
              </a:rPr>
              <a:t>https://www.cdc.gov/stopoverdose/naloxone/index.html</a:t>
            </a:r>
            <a:endParaRPr lang="en-US" altLang="en-US" sz="1050" dirty="0">
              <a:latin typeface="Calibri" panose="020F0502020204030204" pitchFamily="34" charset="0"/>
              <a:cs typeface="Calibri" panose="020F0502020204030204" pitchFamily="34" charset="0"/>
            </a:endParaRPr>
          </a:p>
          <a:p>
            <a:endParaRPr lang="en-US" sz="1050" dirty="0">
              <a:solidFill>
                <a:srgbClr val="212121"/>
              </a:solidFill>
              <a:latin typeface="Calibri" panose="020F0502020204030204" pitchFamily="34" charset="0"/>
              <a:cs typeface="Calibri" panose="020F0502020204030204" pitchFamily="34" charset="0"/>
            </a:endParaRPr>
          </a:p>
          <a:p>
            <a:r>
              <a:rPr lang="en-US" sz="1050" dirty="0">
                <a:solidFill>
                  <a:srgbClr val="212121"/>
                </a:solidFill>
                <a:latin typeface="Calibri" panose="020F0502020204030204" pitchFamily="34" charset="0"/>
                <a:cs typeface="Calibri" panose="020F0502020204030204" pitchFamily="34" charset="0"/>
              </a:rPr>
              <a:t>Centers for Disease Control and Prevention (CDC), National Center for Health Statistics (NCHS). (2023). Multiple cause of deaths 1999-2021. WONDER Online</a:t>
            </a:r>
          </a:p>
          <a:p>
            <a:r>
              <a:rPr lang="en-US" sz="1050" dirty="0">
                <a:solidFill>
                  <a:srgbClr val="212121"/>
                </a:solidFill>
                <a:latin typeface="Calibri" panose="020F0502020204030204" pitchFamily="34" charset="0"/>
                <a:cs typeface="Calibri" panose="020F0502020204030204" pitchFamily="34" charset="0"/>
              </a:rPr>
              <a:t>	Database. </a:t>
            </a:r>
            <a:r>
              <a:rPr lang="en-US" sz="1050" dirty="0">
                <a:solidFill>
                  <a:srgbClr val="212121"/>
                </a:solidFill>
                <a:latin typeface="Calibri" panose="020F0502020204030204" pitchFamily="34" charset="0"/>
                <a:cs typeface="Calibri" panose="020F0502020204030204" pitchFamily="34" charset="0"/>
                <a:hlinkClick r:id="rId10"/>
              </a:rPr>
              <a:t>https://wonder.cdc.gov/mcd.html</a:t>
            </a:r>
            <a:r>
              <a:rPr lang="en-US" sz="1050" dirty="0">
                <a:solidFill>
                  <a:srgbClr val="212121"/>
                </a:solidFill>
                <a:latin typeface="Calibri" panose="020F0502020204030204" pitchFamily="34" charset="0"/>
                <a:cs typeface="Calibri" panose="020F0502020204030204" pitchFamily="34" charset="0"/>
              </a:rPr>
              <a:t> </a:t>
            </a:r>
          </a:p>
          <a:p>
            <a:endParaRPr lang="en-US" sz="1050" dirty="0">
              <a:solidFill>
                <a:srgbClr val="212121"/>
              </a:solidFill>
              <a:latin typeface="Calibri" panose="020F0502020204030204" pitchFamily="34" charset="0"/>
              <a:cs typeface="Calibri" panose="020F0502020204030204" pitchFamily="34" charset="0"/>
            </a:endParaRPr>
          </a:p>
          <a:p>
            <a:r>
              <a:rPr lang="en-US" sz="1050" dirty="0">
                <a:solidFill>
                  <a:srgbClr val="212121"/>
                </a:solidFill>
                <a:latin typeface="Calibri" panose="020F0502020204030204" pitchFamily="34" charset="0"/>
                <a:cs typeface="Calibri" panose="020F0502020204030204" pitchFamily="34" charset="0"/>
              </a:rPr>
              <a:t>Emergent Devices Inc. (2022). NARCAN nasal spray image. </a:t>
            </a:r>
            <a:r>
              <a:rPr lang="en-US" sz="1050" dirty="0">
                <a:solidFill>
                  <a:srgbClr val="212121"/>
                </a:solidFill>
                <a:latin typeface="Calibri" panose="020F0502020204030204" pitchFamily="34" charset="0"/>
                <a:cs typeface="Calibri" panose="020F0502020204030204" pitchFamily="34" charset="0"/>
                <a:hlinkClick r:id="rId11"/>
              </a:rPr>
              <a:t>https://www.narcan.com/healthcare-professionals/pharmacists/#opioid-safety-checklist</a:t>
            </a:r>
            <a:endParaRPr lang="en-US" sz="1050" dirty="0">
              <a:solidFill>
                <a:srgbClr val="212121"/>
              </a:solidFill>
              <a:latin typeface="Calibri" panose="020F0502020204030204" pitchFamily="34" charset="0"/>
              <a:cs typeface="Calibri" panose="020F0502020204030204" pitchFamily="34" charset="0"/>
            </a:endParaRPr>
          </a:p>
          <a:p>
            <a:endParaRPr lang="en-US" sz="1050" dirty="0">
              <a:solidFill>
                <a:srgbClr val="212121"/>
              </a:solidFill>
              <a:latin typeface="Calibri" panose="020F0502020204030204" pitchFamily="34" charset="0"/>
              <a:cs typeface="Calibri" panose="020F0502020204030204" pitchFamily="34" charset="0"/>
            </a:endParaRPr>
          </a:p>
          <a:p>
            <a:r>
              <a:rPr lang="en-US" sz="1050" dirty="0">
                <a:solidFill>
                  <a:srgbClr val="212121"/>
                </a:solidFill>
                <a:latin typeface="Calibri" panose="020F0502020204030204" pitchFamily="34" charset="0"/>
                <a:cs typeface="Calibri" panose="020F0502020204030204" pitchFamily="34" charset="0"/>
              </a:rPr>
              <a:t>Enteen, L., Bauer, J., McLean, R., Wheeler, E., </a:t>
            </a:r>
            <a:r>
              <a:rPr lang="en-US" sz="1050" dirty="0" err="1">
                <a:solidFill>
                  <a:srgbClr val="212121"/>
                </a:solidFill>
                <a:latin typeface="Calibri" panose="020F0502020204030204" pitchFamily="34" charset="0"/>
                <a:cs typeface="Calibri" panose="020F0502020204030204" pitchFamily="34" charset="0"/>
              </a:rPr>
              <a:t>Huriaux</a:t>
            </a:r>
            <a:r>
              <a:rPr lang="en-US" sz="1050" dirty="0">
                <a:solidFill>
                  <a:srgbClr val="212121"/>
                </a:solidFill>
                <a:latin typeface="Calibri" panose="020F0502020204030204" pitchFamily="34" charset="0"/>
                <a:cs typeface="Calibri" panose="020F0502020204030204" pitchFamily="34" charset="0"/>
              </a:rPr>
              <a:t>, E., </a:t>
            </a:r>
            <a:r>
              <a:rPr lang="en-US" sz="1050" dirty="0" err="1">
                <a:solidFill>
                  <a:srgbClr val="212121"/>
                </a:solidFill>
                <a:latin typeface="Calibri" panose="020F0502020204030204" pitchFamily="34" charset="0"/>
                <a:cs typeface="Calibri" panose="020F0502020204030204" pitchFamily="34" charset="0"/>
              </a:rPr>
              <a:t>Kral</a:t>
            </a:r>
            <a:r>
              <a:rPr lang="en-US" sz="1050" dirty="0">
                <a:solidFill>
                  <a:srgbClr val="212121"/>
                </a:solidFill>
                <a:latin typeface="Calibri" panose="020F0502020204030204" pitchFamily="34" charset="0"/>
                <a:cs typeface="Calibri" panose="020F0502020204030204" pitchFamily="34" charset="0"/>
              </a:rPr>
              <a:t>, A.H., &amp; Bamberger. (2010).  Overdose prevention and naloxone prescription for opioid users in San</a:t>
            </a:r>
          </a:p>
          <a:p>
            <a:r>
              <a:rPr lang="en-US" sz="1050" dirty="0">
                <a:solidFill>
                  <a:srgbClr val="212121"/>
                </a:solidFill>
                <a:latin typeface="Calibri" panose="020F0502020204030204" pitchFamily="34" charset="0"/>
                <a:cs typeface="Calibri" panose="020F0502020204030204" pitchFamily="34" charset="0"/>
              </a:rPr>
              <a:t>	Francisco. </a:t>
            </a:r>
            <a:r>
              <a:rPr lang="en-US" sz="1050" i="1" dirty="0">
                <a:solidFill>
                  <a:srgbClr val="212121"/>
                </a:solidFill>
                <a:latin typeface="Calibri" panose="020F0502020204030204" pitchFamily="34" charset="0"/>
                <a:cs typeface="Calibri" panose="020F0502020204030204" pitchFamily="34" charset="0"/>
              </a:rPr>
              <a:t>Journal of Urban Health, 87</a:t>
            </a:r>
            <a:r>
              <a:rPr lang="en-US" sz="1050" dirty="0">
                <a:solidFill>
                  <a:srgbClr val="212121"/>
                </a:solidFill>
                <a:latin typeface="Calibri" panose="020F0502020204030204" pitchFamily="34" charset="0"/>
                <a:cs typeface="Calibri" panose="020F0502020204030204" pitchFamily="34" charset="0"/>
              </a:rPr>
              <a:t>(6), 931-941. doi:10.1007/s11524-010-9495-8</a:t>
            </a:r>
          </a:p>
          <a:p>
            <a:endParaRPr lang="en-US" altLang="en-US" sz="1050" dirty="0">
              <a:latin typeface="Calibri" panose="020F0502020204030204" pitchFamily="34" charset="0"/>
              <a:cs typeface="Calibri" panose="020F0502020204030204" pitchFamily="34" charset="0"/>
            </a:endParaRPr>
          </a:p>
          <a:p>
            <a:r>
              <a:rPr lang="es-ES" altLang="en-US" sz="1050" dirty="0" err="1">
                <a:latin typeface="Calibri" panose="020F0502020204030204" pitchFamily="34" charset="0"/>
                <a:cs typeface="Calibri" panose="020F0502020204030204" pitchFamily="34" charset="0"/>
              </a:rPr>
              <a:t>Hikma</a:t>
            </a:r>
            <a:r>
              <a:rPr lang="es-ES" altLang="en-US" sz="1050" dirty="0">
                <a:latin typeface="Calibri" panose="020F0502020204030204" pitchFamily="34" charset="0"/>
                <a:cs typeface="Calibri" panose="020F0502020204030204" pitchFamily="34" charset="0"/>
              </a:rPr>
              <a:t> </a:t>
            </a:r>
            <a:r>
              <a:rPr lang="es-ES" altLang="en-US" sz="1050" dirty="0" err="1">
                <a:latin typeface="Calibri" panose="020F0502020204030204" pitchFamily="34" charset="0"/>
                <a:cs typeface="Calibri" panose="020F0502020204030204" pitchFamily="34" charset="0"/>
              </a:rPr>
              <a:t>Pharmaceuticals</a:t>
            </a:r>
            <a:r>
              <a:rPr lang="es-ES" altLang="en-US" sz="1050" dirty="0">
                <a:latin typeface="Calibri" panose="020F0502020204030204" pitchFamily="34" charset="0"/>
                <a:cs typeface="Calibri" panose="020F0502020204030204" pitchFamily="34" charset="0"/>
              </a:rPr>
              <a:t> USA Inc. (2023).</a:t>
            </a:r>
            <a:r>
              <a:rPr lang="pt-BR" altLang="en-US" sz="1050" dirty="0">
                <a:latin typeface="Calibri" panose="020F0502020204030204" pitchFamily="34" charset="0"/>
                <a:cs typeface="Calibri" panose="020F0502020204030204" pitchFamily="34" charset="0"/>
              </a:rPr>
              <a:t> Kloxxado nasal spray image. </a:t>
            </a:r>
            <a:r>
              <a:rPr lang="pt-BR" altLang="en-US" sz="1050" dirty="0">
                <a:latin typeface="Calibri" panose="020F0502020204030204" pitchFamily="34" charset="0"/>
                <a:cs typeface="Calibri" panose="020F0502020204030204" pitchFamily="34" charset="0"/>
                <a:hlinkClick r:id="rId12"/>
              </a:rPr>
              <a:t>https://kloxxado.com/what-is-kloxxado/</a:t>
            </a:r>
            <a:r>
              <a:rPr lang="pt-BR" altLang="en-US" sz="1050" dirty="0">
                <a:latin typeface="Calibri" panose="020F0502020204030204" pitchFamily="34" charset="0"/>
                <a:cs typeface="Calibri" panose="020F0502020204030204" pitchFamily="34" charset="0"/>
              </a:rPr>
              <a:t> </a:t>
            </a:r>
          </a:p>
          <a:p>
            <a:endParaRPr lang="en-US" altLang="en-US" sz="900" dirty="0"/>
          </a:p>
        </p:txBody>
      </p:sp>
    </p:spTree>
    <p:extLst>
      <p:ext uri="{BB962C8B-B14F-4D97-AF65-F5344CB8AC3E}">
        <p14:creationId xmlns:p14="http://schemas.microsoft.com/office/powerpoint/2010/main" val="2099964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855F83-9B70-0A79-8515-52743D9F0777}"/>
              </a:ext>
            </a:extLst>
          </p:cNvPr>
          <p:cNvSpPr>
            <a:spLocks noGrp="1"/>
          </p:cNvSpPr>
          <p:nvPr>
            <p:ph idx="1"/>
          </p:nvPr>
        </p:nvSpPr>
        <p:spPr>
          <a:xfrm>
            <a:off x="89453" y="315686"/>
            <a:ext cx="8930309" cy="5580703"/>
          </a:xfrm>
        </p:spPr>
        <p:txBody>
          <a:bodyPr>
            <a:normAutofit fontScale="92500" lnSpcReduction="10000"/>
          </a:bodyPr>
          <a:lstStyle/>
          <a:p>
            <a:pPr marL="0" indent="0" algn="ctr">
              <a:lnSpc>
                <a:spcPct val="100000"/>
              </a:lnSpc>
              <a:spcBef>
                <a:spcPts val="0"/>
              </a:spcBef>
              <a:buNone/>
            </a:pPr>
            <a:r>
              <a:rPr lang="en-US" sz="3900" dirty="0">
                <a:latin typeface="+mj-lt"/>
                <a:cs typeface="Calibri"/>
              </a:rPr>
              <a:t>References</a:t>
            </a:r>
          </a:p>
          <a:p>
            <a:pPr marL="0" indent="0">
              <a:lnSpc>
                <a:spcPct val="100000"/>
              </a:lnSpc>
              <a:spcBef>
                <a:spcPts val="0"/>
              </a:spcBef>
              <a:buNone/>
            </a:pPr>
            <a:endParaRPr lang="en-US" sz="1050" dirty="0">
              <a:cs typeface="Calibri"/>
            </a:endParaRPr>
          </a:p>
          <a:p>
            <a:pPr marL="0" indent="0">
              <a:lnSpc>
                <a:spcPct val="120000"/>
              </a:lnSpc>
              <a:spcBef>
                <a:spcPts val="0"/>
              </a:spcBef>
              <a:buNone/>
            </a:pPr>
            <a:r>
              <a:rPr lang="en-US" altLang="en-US" sz="1050" dirty="0"/>
              <a:t>Legislative Analysis and Public Policy Association. (2022). </a:t>
            </a:r>
            <a:r>
              <a:rPr lang="en-US" altLang="en-US" sz="1050" i="1" dirty="0"/>
              <a:t>Good Samaritan fatal overdose prevention and drug induced homicide: Summary of state laws</a:t>
            </a:r>
            <a:r>
              <a:rPr lang="en-US" altLang="en-US" sz="1050" dirty="0"/>
              <a:t>. </a:t>
            </a:r>
          </a:p>
          <a:p>
            <a:pPr marL="0" indent="0">
              <a:lnSpc>
                <a:spcPct val="120000"/>
              </a:lnSpc>
              <a:spcBef>
                <a:spcPts val="0"/>
              </a:spcBef>
              <a:buNone/>
            </a:pPr>
            <a:r>
              <a:rPr lang="en-US" altLang="en-US" sz="1050" dirty="0"/>
              <a:t>	</a:t>
            </a:r>
            <a:r>
              <a:rPr lang="en-US" altLang="en-US" sz="1050" dirty="0">
                <a:hlinkClick r:id="rId3"/>
              </a:rPr>
              <a:t>https://Legislativeanalysis.org/wp-content/uploads/2022/12/Good-Samaritan-Fatal-Overdose-Prevention-And-Drug-Induced-Homicide-Summary.pdf</a:t>
            </a:r>
            <a:endParaRPr lang="en-US" altLang="en-US" sz="1050" dirty="0"/>
          </a:p>
          <a:p>
            <a:pPr marL="0" indent="0">
              <a:lnSpc>
                <a:spcPct val="120000"/>
              </a:lnSpc>
              <a:spcBef>
                <a:spcPts val="0"/>
              </a:spcBef>
              <a:buNone/>
            </a:pPr>
            <a:endParaRPr lang="en-US" sz="1050" dirty="0"/>
          </a:p>
          <a:p>
            <a:pPr marL="0" indent="0">
              <a:lnSpc>
                <a:spcPct val="120000"/>
              </a:lnSpc>
              <a:spcBef>
                <a:spcPts val="0"/>
              </a:spcBef>
              <a:buNone/>
            </a:pPr>
            <a:r>
              <a:rPr lang="en-US" sz="1050" dirty="0">
                <a:solidFill>
                  <a:srgbClr val="000000"/>
                </a:solidFill>
              </a:rPr>
              <a:t>Mell, H.K., Mumma, S.N., </a:t>
            </a:r>
            <a:r>
              <a:rPr lang="en-US" sz="1050" dirty="0" err="1">
                <a:solidFill>
                  <a:srgbClr val="000000"/>
                </a:solidFill>
              </a:rPr>
              <a:t>Hiestand</a:t>
            </a:r>
            <a:r>
              <a:rPr lang="en-US" sz="1050" dirty="0">
                <a:solidFill>
                  <a:srgbClr val="000000"/>
                </a:solidFill>
              </a:rPr>
              <a:t>, B., </a:t>
            </a:r>
            <a:r>
              <a:rPr lang="en-US" sz="1050" dirty="0" err="1">
                <a:solidFill>
                  <a:srgbClr val="000000"/>
                </a:solidFill>
              </a:rPr>
              <a:t>Carr</a:t>
            </a:r>
            <a:r>
              <a:rPr lang="en-US" sz="1050" dirty="0">
                <a:solidFill>
                  <a:srgbClr val="000000"/>
                </a:solidFill>
              </a:rPr>
              <a:t>, B.G., Holland, T., &amp; </a:t>
            </a:r>
            <a:r>
              <a:rPr lang="en-US" sz="1050" dirty="0" err="1">
                <a:solidFill>
                  <a:srgbClr val="000000"/>
                </a:solidFill>
              </a:rPr>
              <a:t>Stopyra</a:t>
            </a:r>
            <a:r>
              <a:rPr lang="en-US" sz="1050" dirty="0">
                <a:solidFill>
                  <a:srgbClr val="000000"/>
                </a:solidFill>
              </a:rPr>
              <a:t>, J. (2017). Emergency medical services response times in rural, suburban, and urban areas.</a:t>
            </a:r>
          </a:p>
          <a:p>
            <a:pPr marL="0" indent="0">
              <a:lnSpc>
                <a:spcPct val="120000"/>
              </a:lnSpc>
              <a:spcBef>
                <a:spcPts val="0"/>
              </a:spcBef>
              <a:buNone/>
            </a:pPr>
            <a:r>
              <a:rPr lang="en-US" sz="1050" dirty="0">
                <a:solidFill>
                  <a:srgbClr val="000000"/>
                </a:solidFill>
              </a:rPr>
              <a:t>	</a:t>
            </a:r>
            <a:r>
              <a:rPr lang="en-US" sz="1050" i="1" dirty="0">
                <a:solidFill>
                  <a:srgbClr val="000000"/>
                </a:solidFill>
              </a:rPr>
              <a:t>JAMA Surgery, 152</a:t>
            </a:r>
            <a:r>
              <a:rPr lang="en-US" sz="1050" dirty="0">
                <a:solidFill>
                  <a:srgbClr val="000000"/>
                </a:solidFill>
              </a:rPr>
              <a:t>(10), 983-984. </a:t>
            </a:r>
            <a:r>
              <a:rPr lang="en-US" sz="1050" dirty="0" err="1">
                <a:solidFill>
                  <a:srgbClr val="000000"/>
                </a:solidFill>
              </a:rPr>
              <a:t>doi</a:t>
            </a:r>
            <a:r>
              <a:rPr lang="en-US" sz="1050" dirty="0">
                <a:solidFill>
                  <a:srgbClr val="000000"/>
                </a:solidFill>
              </a:rPr>
              <a:t>: 10.1001/jamasurg.2017.2230</a:t>
            </a:r>
          </a:p>
          <a:p>
            <a:pPr marL="0" indent="0">
              <a:lnSpc>
                <a:spcPct val="120000"/>
              </a:lnSpc>
              <a:spcBef>
                <a:spcPts val="0"/>
              </a:spcBef>
              <a:buNone/>
            </a:pPr>
            <a:endParaRPr lang="en-US" sz="1050" dirty="0">
              <a:solidFill>
                <a:srgbClr val="000000"/>
              </a:solidFill>
            </a:endParaRPr>
          </a:p>
          <a:p>
            <a:pPr marL="0" indent="0">
              <a:lnSpc>
                <a:spcPct val="120000"/>
              </a:lnSpc>
              <a:spcBef>
                <a:spcPts val="0"/>
              </a:spcBef>
              <a:buNone/>
            </a:pPr>
            <a:r>
              <a:rPr lang="en-US" sz="1050" dirty="0" err="1">
                <a:solidFill>
                  <a:srgbClr val="000000"/>
                </a:solidFill>
              </a:rPr>
              <a:t>Miech</a:t>
            </a:r>
            <a:r>
              <a:rPr lang="en-US" sz="1050" dirty="0">
                <a:solidFill>
                  <a:srgbClr val="000000"/>
                </a:solidFill>
              </a:rPr>
              <a:t>, R.S., Johnston, L.D., Patrick, M.E., O’Malley, P.M., Bachman, J.G., &amp; Schulenberg, J.E. (2023). </a:t>
            </a:r>
            <a:r>
              <a:rPr lang="en-US" sz="1050" i="1" dirty="0">
                <a:solidFill>
                  <a:srgbClr val="000000"/>
                </a:solidFill>
              </a:rPr>
              <a:t>Monitoring the Future national survey results on drug use,</a:t>
            </a:r>
          </a:p>
          <a:p>
            <a:pPr marL="0" indent="0">
              <a:lnSpc>
                <a:spcPct val="120000"/>
              </a:lnSpc>
              <a:spcBef>
                <a:spcPts val="0"/>
              </a:spcBef>
              <a:buNone/>
            </a:pPr>
            <a:r>
              <a:rPr lang="en-US" sz="1050" i="1" dirty="0">
                <a:solidFill>
                  <a:srgbClr val="000000"/>
                </a:solidFill>
              </a:rPr>
              <a:t>	1975-2022: Secondary school students.</a:t>
            </a:r>
            <a:r>
              <a:rPr lang="en-US" sz="1050" dirty="0">
                <a:solidFill>
                  <a:srgbClr val="000000"/>
                </a:solidFill>
              </a:rPr>
              <a:t>  Institute for Social Research, University of Michigan.</a:t>
            </a:r>
          </a:p>
          <a:p>
            <a:pPr marL="0" indent="0">
              <a:lnSpc>
                <a:spcPct val="120000"/>
              </a:lnSpc>
              <a:spcBef>
                <a:spcPts val="0"/>
              </a:spcBef>
              <a:buNone/>
            </a:pPr>
            <a:r>
              <a:rPr lang="en-US" sz="1050" dirty="0">
                <a:solidFill>
                  <a:srgbClr val="000000"/>
                </a:solidFill>
              </a:rPr>
              <a:t>	 </a:t>
            </a:r>
            <a:r>
              <a:rPr lang="en-US" sz="1050" dirty="0">
                <a:solidFill>
                  <a:srgbClr val="000000"/>
                </a:solidFill>
                <a:hlinkClick r:id="rId4"/>
              </a:rPr>
              <a:t>https://monitoringthefuture.org/results/publications/monographs/</a:t>
            </a:r>
            <a:r>
              <a:rPr lang="en-US" sz="1050" dirty="0">
                <a:solidFill>
                  <a:srgbClr val="000000"/>
                </a:solidFill>
              </a:rPr>
              <a:t> </a:t>
            </a:r>
          </a:p>
          <a:p>
            <a:pPr marL="0" indent="0">
              <a:lnSpc>
                <a:spcPct val="100000"/>
              </a:lnSpc>
              <a:spcBef>
                <a:spcPts val="0"/>
              </a:spcBef>
              <a:buNone/>
            </a:pPr>
            <a:endParaRPr lang="es-ES" sz="1050" dirty="0">
              <a:cs typeface="Calibri"/>
            </a:endParaRPr>
          </a:p>
          <a:p>
            <a:pPr marL="0" indent="0">
              <a:lnSpc>
                <a:spcPct val="100000"/>
              </a:lnSpc>
              <a:spcBef>
                <a:spcPts val="0"/>
              </a:spcBef>
              <a:buNone/>
            </a:pPr>
            <a:r>
              <a:rPr lang="en-US" sz="1050" dirty="0">
                <a:cs typeface="Calibri"/>
              </a:rPr>
              <a:t>National Association of School Nurses. (2020). </a:t>
            </a:r>
            <a:r>
              <a:rPr lang="en-US" sz="1050" i="1" dirty="0">
                <a:cs typeface="Calibri"/>
              </a:rPr>
              <a:t>Naloxone in the school setting </a:t>
            </a:r>
            <a:r>
              <a:rPr lang="en-US" sz="1050" dirty="0">
                <a:cs typeface="Calibri"/>
              </a:rPr>
              <a:t>(Position Statement). </a:t>
            </a:r>
            <a:r>
              <a:rPr lang="en-US" sz="1050" dirty="0">
                <a:cs typeface="Calibri"/>
                <a:hlinkClick r:id="rId5"/>
              </a:rPr>
              <a:t>https://www.nasn.org/nasn-resources/professional-practice</a:t>
            </a:r>
          </a:p>
          <a:p>
            <a:pPr marL="0" indent="0">
              <a:lnSpc>
                <a:spcPct val="100000"/>
              </a:lnSpc>
              <a:spcBef>
                <a:spcPts val="0"/>
              </a:spcBef>
              <a:buNone/>
            </a:pPr>
            <a:r>
              <a:rPr lang="en-US" sz="1050" dirty="0">
                <a:cs typeface="Calibri"/>
                <a:hlinkClick r:id="rId5"/>
              </a:rPr>
              <a:t>	-documents/position-statements/ps-naloxone</a:t>
            </a:r>
            <a:endParaRPr lang="en-US" sz="1050" dirty="0">
              <a:cs typeface="Calibri"/>
            </a:endParaRPr>
          </a:p>
          <a:p>
            <a:pPr marL="0" indent="0">
              <a:lnSpc>
                <a:spcPct val="100000"/>
              </a:lnSpc>
              <a:spcBef>
                <a:spcPts val="0"/>
              </a:spcBef>
              <a:buNone/>
            </a:pPr>
            <a:endParaRPr lang="en-US" sz="1050" dirty="0">
              <a:cs typeface="Calibri"/>
            </a:endParaRPr>
          </a:p>
          <a:p>
            <a:pPr marL="0" indent="0">
              <a:lnSpc>
                <a:spcPct val="120000"/>
              </a:lnSpc>
              <a:spcBef>
                <a:spcPts val="0"/>
              </a:spcBef>
              <a:buNone/>
            </a:pPr>
            <a:r>
              <a:rPr lang="en-US" sz="1050" dirty="0">
                <a:cs typeface="Calibri"/>
              </a:rPr>
              <a:t>National Association of School Nurses. (2023). </a:t>
            </a:r>
            <a:r>
              <a:rPr lang="en-US" sz="1050" i="1" dirty="0">
                <a:cs typeface="Calibri"/>
              </a:rPr>
              <a:t>Naloxone Toolkit </a:t>
            </a:r>
            <a:r>
              <a:rPr lang="en-US" sz="1050" dirty="0">
                <a:cs typeface="Calibri"/>
              </a:rPr>
              <a:t>– </a:t>
            </a:r>
            <a:r>
              <a:rPr lang="en-US" sz="1050" dirty="0">
                <a:highlight>
                  <a:srgbClr val="FFFF00"/>
                </a:highlight>
                <a:cs typeface="Calibri"/>
              </a:rPr>
              <a:t>WHEN DONE</a:t>
            </a:r>
          </a:p>
          <a:p>
            <a:pPr marL="0" indent="0">
              <a:lnSpc>
                <a:spcPct val="120000"/>
              </a:lnSpc>
              <a:spcBef>
                <a:spcPts val="0"/>
              </a:spcBef>
              <a:buNone/>
            </a:pPr>
            <a:endParaRPr lang="en-US" sz="1050" dirty="0">
              <a:highlight>
                <a:srgbClr val="FFFF00"/>
              </a:highlight>
              <a:cs typeface="Calibri"/>
            </a:endParaRPr>
          </a:p>
          <a:p>
            <a:pPr marL="0" indent="0">
              <a:lnSpc>
                <a:spcPct val="120000"/>
              </a:lnSpc>
              <a:spcBef>
                <a:spcPts val="0"/>
              </a:spcBef>
              <a:buNone/>
            </a:pPr>
            <a:r>
              <a:rPr lang="en-US" sz="1050" dirty="0"/>
              <a:t>National Institutes of Health, National Institute on Drug Abuse (NIDA). (</a:t>
            </a:r>
            <a:r>
              <a:rPr lang="en-US" sz="1050" dirty="0" err="1"/>
              <a:t>n.d.a</a:t>
            </a:r>
            <a:r>
              <a:rPr lang="en-US" sz="1050" dirty="0"/>
              <a:t>) NIDA </a:t>
            </a:r>
            <a:r>
              <a:rPr lang="en-US" sz="1050" dirty="0" err="1"/>
              <a:t>NeuronIllustration</a:t>
            </a:r>
            <a:r>
              <a:rPr lang="en-US" sz="1050" dirty="0"/>
              <a:t> </a:t>
            </a:r>
            <a:r>
              <a:rPr lang="en-US" sz="1050" dirty="0" err="1"/>
              <a:t>Opiods</a:t>
            </a:r>
            <a:r>
              <a:rPr lang="en-US" sz="1050" dirty="0"/>
              <a:t> image. </a:t>
            </a:r>
            <a:r>
              <a:rPr lang="en-US" sz="1050" dirty="0">
                <a:hlinkClick r:id="rId6"/>
              </a:rPr>
              <a:t>https://www.flickr.com/photos/nida-nih/</a:t>
            </a:r>
            <a:r>
              <a:rPr lang="en-US" sz="1050" dirty="0"/>
              <a:t> </a:t>
            </a:r>
          </a:p>
          <a:p>
            <a:pPr marL="0" indent="0">
              <a:buNone/>
            </a:pPr>
            <a:r>
              <a:rPr lang="en-US" sz="1050" dirty="0"/>
              <a:t>National Institutes of Health, National Institute on Drug Abuse (NIDA). (</a:t>
            </a:r>
            <a:r>
              <a:rPr lang="en-US" sz="1050" dirty="0" err="1"/>
              <a:t>n.d.b</a:t>
            </a:r>
            <a:r>
              <a:rPr lang="en-US" sz="1050" dirty="0"/>
              <a:t>) Naloxone reverses opioid overdose image. </a:t>
            </a:r>
            <a:r>
              <a:rPr lang="en-US" sz="1050" dirty="0">
                <a:hlinkClick r:id="rId6"/>
              </a:rPr>
              <a:t>https://www.flickr.com/photos/nida-nih/</a:t>
            </a:r>
            <a:r>
              <a:rPr lang="en-US" sz="1050" dirty="0"/>
              <a:t> </a:t>
            </a:r>
          </a:p>
          <a:p>
            <a:pPr marL="0" indent="0">
              <a:buNone/>
            </a:pPr>
            <a:r>
              <a:rPr lang="en-US" sz="1050" dirty="0"/>
              <a:t>National Institutes of Health, National Institute on Drug Abuse (NIDA). (</a:t>
            </a:r>
            <a:r>
              <a:rPr lang="en-US" sz="1050" dirty="0" err="1"/>
              <a:t>n.d.c</a:t>
            </a:r>
            <a:r>
              <a:rPr lang="en-US" sz="1050" dirty="0"/>
              <a:t>) </a:t>
            </a:r>
            <a:r>
              <a:rPr lang="en-US" sz="1050" i="1" dirty="0"/>
              <a:t>Opioids. </a:t>
            </a:r>
            <a:r>
              <a:rPr lang="en-US" sz="1050" dirty="0"/>
              <a:t>Research Topics</a:t>
            </a:r>
            <a:r>
              <a:rPr lang="en-US" sz="1050" i="1" dirty="0"/>
              <a:t>. </a:t>
            </a:r>
            <a:r>
              <a:rPr lang="en-US" sz="1050" dirty="0">
                <a:hlinkClick r:id="rId7"/>
              </a:rPr>
              <a:t>https://nida.nih.gov/research-topics/opioids</a:t>
            </a:r>
            <a:r>
              <a:rPr lang="en-US" sz="1050" dirty="0"/>
              <a:t>  </a:t>
            </a:r>
          </a:p>
          <a:p>
            <a:pPr marL="0" indent="0">
              <a:buNone/>
            </a:pPr>
            <a:r>
              <a:rPr lang="en-US" sz="1050" dirty="0"/>
              <a:t>National Institutes of Health, National Institute on Drug Abuse (NIDA). (</a:t>
            </a:r>
            <a:r>
              <a:rPr lang="en-US" sz="1050" dirty="0" err="1"/>
              <a:t>n.d.d</a:t>
            </a:r>
            <a:r>
              <a:rPr lang="en-US" sz="1050" dirty="0"/>
              <a:t> ). </a:t>
            </a:r>
            <a:r>
              <a:rPr lang="en-US" sz="1050" i="1" dirty="0"/>
              <a:t>Xylazine</a:t>
            </a:r>
            <a:r>
              <a:rPr lang="en-US" sz="1050" dirty="0"/>
              <a:t>. Research Topics. </a:t>
            </a:r>
            <a:r>
              <a:rPr lang="en-US" sz="1050" dirty="0">
                <a:hlinkClick r:id="rId8"/>
              </a:rPr>
              <a:t>https://nida.nih.gov/research-topics/xylazine</a:t>
            </a:r>
            <a:r>
              <a:rPr lang="en-US" sz="1050" dirty="0"/>
              <a:t> </a:t>
            </a:r>
          </a:p>
          <a:p>
            <a:pPr marL="0" indent="0">
              <a:buNone/>
            </a:pPr>
            <a:endParaRPr lang="en-US" sz="1050" dirty="0"/>
          </a:p>
          <a:p>
            <a:pPr marL="0" indent="0">
              <a:lnSpc>
                <a:spcPct val="120000"/>
              </a:lnSpc>
              <a:spcBef>
                <a:spcPts val="0"/>
              </a:spcBef>
              <a:buNone/>
            </a:pPr>
            <a:r>
              <a:rPr lang="en-US" sz="1050" dirty="0"/>
              <a:t>National Institute of Health, National Institute on Drug Abuse (NIDA). (2020 ). </a:t>
            </a:r>
            <a:r>
              <a:rPr lang="en-US" sz="1050" i="1" dirty="0"/>
              <a:t>Commonly used drugs charts</a:t>
            </a:r>
            <a:r>
              <a:rPr lang="en-US" sz="1050" dirty="0"/>
              <a:t>. Research Topics. </a:t>
            </a:r>
            <a:r>
              <a:rPr lang="en-US" sz="1050" dirty="0">
                <a:hlinkClick r:id="rId9"/>
              </a:rPr>
              <a:t>https://nida.nih.gov/research-	topics/</a:t>
            </a:r>
            <a:r>
              <a:rPr lang="en-US" sz="1050" dirty="0" err="1">
                <a:hlinkClick r:id="rId9"/>
              </a:rPr>
              <a:t>commonly-used-drugs-charts#prescription-opioids</a:t>
            </a:r>
            <a:endParaRPr lang="en-US" sz="1050" dirty="0"/>
          </a:p>
          <a:p>
            <a:pPr marL="0" indent="0">
              <a:lnSpc>
                <a:spcPct val="120000"/>
              </a:lnSpc>
              <a:spcBef>
                <a:spcPts val="0"/>
              </a:spcBef>
              <a:buNone/>
            </a:pPr>
            <a:endParaRPr lang="en-US" sz="1050" dirty="0"/>
          </a:p>
          <a:p>
            <a:pPr marL="0" indent="0">
              <a:lnSpc>
                <a:spcPct val="120000"/>
              </a:lnSpc>
              <a:spcBef>
                <a:spcPts val="0"/>
              </a:spcBef>
              <a:buNone/>
            </a:pPr>
            <a:r>
              <a:rPr lang="en-US" altLang="en-US" sz="1050" dirty="0"/>
              <a:t>National Institutes of Health, National Institute on Drug Abuse (NIDA). (2021a).</a:t>
            </a:r>
            <a:r>
              <a:rPr lang="en-US" altLang="en-US" sz="1050" i="1" dirty="0"/>
              <a:t> Prescription opioids </a:t>
            </a:r>
            <a:r>
              <a:rPr lang="en-US" altLang="en-US" sz="1050" i="1" dirty="0" err="1"/>
              <a:t>DrugFacts</a:t>
            </a:r>
            <a:r>
              <a:rPr lang="en-US" altLang="en-US" sz="1050" i="1" dirty="0"/>
              <a:t>. </a:t>
            </a:r>
            <a:r>
              <a:rPr lang="en-US" altLang="en-US" sz="1050" dirty="0"/>
              <a:t>Publications.</a:t>
            </a:r>
          </a:p>
          <a:p>
            <a:pPr marL="0" indent="0">
              <a:lnSpc>
                <a:spcPct val="120000"/>
              </a:lnSpc>
              <a:spcBef>
                <a:spcPts val="0"/>
              </a:spcBef>
              <a:buNone/>
            </a:pPr>
            <a:r>
              <a:rPr lang="en-US" altLang="en-US" sz="1050" dirty="0"/>
              <a:t>	</a:t>
            </a:r>
            <a:r>
              <a:rPr lang="en-US" altLang="en-US" sz="1050" dirty="0">
                <a:hlinkClick r:id="rId10"/>
              </a:rPr>
              <a:t>https://nida.nih.gov/publications/drugfacts/prescription-opioids</a:t>
            </a:r>
            <a:r>
              <a:rPr lang="en-US" altLang="en-US" sz="1050" dirty="0"/>
              <a:t> </a:t>
            </a:r>
          </a:p>
          <a:p>
            <a:pPr marL="0" indent="0">
              <a:lnSpc>
                <a:spcPct val="120000"/>
              </a:lnSpc>
              <a:spcBef>
                <a:spcPts val="0"/>
              </a:spcBef>
              <a:buNone/>
            </a:pPr>
            <a:endParaRPr lang="en-US" altLang="en-US" sz="1050" dirty="0"/>
          </a:p>
          <a:p>
            <a:pPr marL="0" indent="0">
              <a:lnSpc>
                <a:spcPct val="120000"/>
              </a:lnSpc>
              <a:spcBef>
                <a:spcPts val="0"/>
              </a:spcBef>
              <a:buNone/>
            </a:pPr>
            <a:r>
              <a:rPr lang="en-US" sz="1050" dirty="0"/>
              <a:t>National Institutes of Health, National Institute on Drug Abuse (NIDA). (2021b). </a:t>
            </a:r>
            <a:r>
              <a:rPr lang="en-US" sz="1050" i="1" dirty="0"/>
              <a:t>Fentanyl </a:t>
            </a:r>
            <a:r>
              <a:rPr lang="en-US" sz="1050" i="1" dirty="0" err="1"/>
              <a:t>DrugFacts</a:t>
            </a:r>
            <a:r>
              <a:rPr lang="en-US" sz="1050" i="1" dirty="0"/>
              <a:t>. </a:t>
            </a:r>
            <a:r>
              <a:rPr lang="en-US" sz="1050" dirty="0"/>
              <a:t>Publications</a:t>
            </a:r>
            <a:r>
              <a:rPr lang="en-US" sz="1050" i="1" dirty="0"/>
              <a:t>. </a:t>
            </a:r>
            <a:r>
              <a:rPr lang="en-US" sz="1050" dirty="0">
                <a:hlinkClick r:id="rId11"/>
              </a:rPr>
              <a:t>https://nida.nih.gov/publications/drugfacts/fentanyl</a:t>
            </a:r>
            <a:endParaRPr lang="en-US" sz="1050" dirty="0"/>
          </a:p>
          <a:p>
            <a:pPr marL="0" indent="0">
              <a:lnSpc>
                <a:spcPct val="100000"/>
              </a:lnSpc>
              <a:spcBef>
                <a:spcPts val="0"/>
              </a:spcBef>
              <a:buNone/>
            </a:pPr>
            <a:endParaRPr lang="en-US" altLang="en-US" sz="1050" dirty="0"/>
          </a:p>
          <a:p>
            <a:pPr marL="0" indent="0">
              <a:lnSpc>
                <a:spcPct val="100000"/>
              </a:lnSpc>
              <a:spcBef>
                <a:spcPts val="0"/>
              </a:spcBef>
              <a:buNone/>
            </a:pPr>
            <a:endParaRPr lang="en-US" sz="1050" dirty="0">
              <a:solidFill>
                <a:srgbClr val="000000"/>
              </a:solidFill>
            </a:endParaRPr>
          </a:p>
          <a:p>
            <a:pPr marL="0" indent="0">
              <a:buNone/>
            </a:pPr>
            <a:endParaRPr lang="en-US" dirty="0"/>
          </a:p>
        </p:txBody>
      </p:sp>
    </p:spTree>
    <p:extLst>
      <p:ext uri="{BB962C8B-B14F-4D97-AF65-F5344CB8AC3E}">
        <p14:creationId xmlns:p14="http://schemas.microsoft.com/office/powerpoint/2010/main" val="424941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98F0F-00C7-51AD-FE8F-A3A1F33AF094}"/>
              </a:ext>
            </a:extLst>
          </p:cNvPr>
          <p:cNvSpPr txBox="1"/>
          <p:nvPr/>
        </p:nvSpPr>
        <p:spPr>
          <a:xfrm>
            <a:off x="136663" y="207395"/>
            <a:ext cx="8870674" cy="5309146"/>
          </a:xfrm>
          <a:prstGeom prst="rect">
            <a:avLst/>
          </a:prstGeom>
          <a:noFill/>
        </p:spPr>
        <p:txBody>
          <a:bodyPr wrap="square" rtlCol="0">
            <a:spAutoFit/>
          </a:bodyPr>
          <a:lstStyle/>
          <a:p>
            <a:pPr algn="ctr"/>
            <a:r>
              <a:rPr lang="en-US" altLang="en-US" sz="3600" dirty="0">
                <a:latin typeface="Calibri Light" panose="020F0302020204030204" pitchFamily="34" charset="0"/>
                <a:cs typeface="Calibri Light" panose="020F0302020204030204" pitchFamily="34" charset="0"/>
              </a:rPr>
              <a:t>References</a:t>
            </a:r>
          </a:p>
          <a:p>
            <a:endParaRPr lang="en-US" altLang="en-US" sz="900" dirty="0"/>
          </a:p>
          <a:p>
            <a:r>
              <a:rPr lang="en-US" sz="1050" dirty="0">
                <a:latin typeface="Calibri" panose="020F0502020204030204" pitchFamily="34" charset="0"/>
                <a:cs typeface="Calibri" panose="020F0502020204030204" pitchFamily="34" charset="0"/>
              </a:rPr>
              <a:t>National Institutes of Health, National Institute on Drug Abuse (NIDA). (2022). </a:t>
            </a:r>
            <a:r>
              <a:rPr lang="en-US" sz="1050" i="1" dirty="0">
                <a:latin typeface="Calibri" panose="020F0502020204030204" pitchFamily="34" charset="0"/>
                <a:cs typeface="Calibri" panose="020F0502020204030204" pitchFamily="34" charset="0"/>
              </a:rPr>
              <a:t>Naloxone </a:t>
            </a:r>
            <a:r>
              <a:rPr lang="en-US" sz="1050" i="1" dirty="0" err="1">
                <a:latin typeface="Calibri" panose="020F0502020204030204" pitchFamily="34" charset="0"/>
                <a:cs typeface="Calibri" panose="020F0502020204030204" pitchFamily="34" charset="0"/>
              </a:rPr>
              <a:t>DrugFacts</a:t>
            </a:r>
            <a:r>
              <a:rPr lang="en-US" sz="1050" dirty="0">
                <a:latin typeface="Calibri" panose="020F0502020204030204" pitchFamily="34" charset="0"/>
                <a:cs typeface="Calibri" panose="020F0502020204030204" pitchFamily="34" charset="0"/>
              </a:rPr>
              <a:t>. Publications.</a:t>
            </a:r>
          </a:p>
          <a:p>
            <a:r>
              <a:rPr lang="en-US" sz="1050" dirty="0">
                <a:latin typeface="Calibri" panose="020F0502020204030204" pitchFamily="34" charset="0"/>
                <a:cs typeface="Calibri" panose="020F0502020204030204" pitchFamily="34" charset="0"/>
              </a:rPr>
              <a:t>	</a:t>
            </a:r>
            <a:r>
              <a:rPr lang="en-US" sz="1050" dirty="0">
                <a:latin typeface="Calibri" panose="020F0502020204030204" pitchFamily="34" charset="0"/>
                <a:cs typeface="Calibri" panose="020F0502020204030204" pitchFamily="34" charset="0"/>
                <a:hlinkClick r:id="rId3"/>
              </a:rPr>
              <a:t>https://nida.nih.gov/publications/drugfacts/naloxone</a:t>
            </a:r>
            <a:r>
              <a:rPr lang="en-US" sz="1050" dirty="0">
                <a:latin typeface="Calibri" panose="020F0502020204030204" pitchFamily="34" charset="0"/>
                <a:cs typeface="Calibri" panose="020F0502020204030204" pitchFamily="34" charset="0"/>
              </a:rPr>
              <a:t> </a:t>
            </a:r>
          </a:p>
          <a:p>
            <a:endParaRPr lang="en-US" sz="1050" dirty="0">
              <a:latin typeface="Calibri" panose="020F0502020204030204" pitchFamily="34" charset="0"/>
              <a:cs typeface="Calibri" panose="020F0502020204030204" pitchFamily="34" charset="0"/>
            </a:endParaRPr>
          </a:p>
          <a:p>
            <a:r>
              <a:rPr lang="en-US" sz="1050" dirty="0">
                <a:latin typeface="Calibri" panose="020F0502020204030204" pitchFamily="34" charset="0"/>
                <a:cs typeface="Calibri" panose="020F0502020204030204" pitchFamily="34" charset="0"/>
              </a:rPr>
              <a:t>National Institutes of Health, National Institute of Neurological Disorders and Stroke (NINDS). (2023 n.d.) </a:t>
            </a:r>
            <a:r>
              <a:rPr lang="en-US" sz="1050" i="1" dirty="0">
                <a:latin typeface="Calibri" panose="020F0502020204030204" pitchFamily="34" charset="0"/>
                <a:cs typeface="Calibri" panose="020F0502020204030204" pitchFamily="34" charset="0"/>
              </a:rPr>
              <a:t>Cerebral hypoxia</a:t>
            </a:r>
            <a:r>
              <a:rPr lang="en-US" sz="1050" dirty="0">
                <a:latin typeface="Calibri" panose="020F0502020204030204" pitchFamily="34" charset="0"/>
                <a:cs typeface="Calibri" panose="020F0502020204030204" pitchFamily="34" charset="0"/>
              </a:rPr>
              <a:t>. Health Information.</a:t>
            </a:r>
          </a:p>
          <a:p>
            <a:r>
              <a:rPr lang="en-US" sz="1050" dirty="0">
                <a:latin typeface="Calibri" panose="020F0502020204030204" pitchFamily="34" charset="0"/>
                <a:cs typeface="Calibri" panose="020F0502020204030204" pitchFamily="34" charset="0"/>
              </a:rPr>
              <a:t>	</a:t>
            </a:r>
            <a:r>
              <a:rPr lang="en-US" sz="1050" dirty="0">
                <a:latin typeface="Calibri" panose="020F0502020204030204" pitchFamily="34" charset="0"/>
                <a:cs typeface="Calibri" panose="020F0502020204030204" pitchFamily="34" charset="0"/>
                <a:hlinkClick r:id="rId4"/>
              </a:rPr>
              <a:t>https://www.ninds.nih.gov/health-	information/disorders/cerebral-hypoxia</a:t>
            </a:r>
            <a:endParaRPr lang="en-US" sz="1050" dirty="0">
              <a:latin typeface="Calibri" panose="020F0502020204030204" pitchFamily="34" charset="0"/>
              <a:cs typeface="Calibri" panose="020F0502020204030204" pitchFamily="34" charset="0"/>
            </a:endParaRPr>
          </a:p>
          <a:p>
            <a:endParaRPr lang="en-US" sz="1050" dirty="0">
              <a:latin typeface="Calibri" panose="020F0502020204030204" pitchFamily="34" charset="0"/>
              <a:cs typeface="Calibri" panose="020F0502020204030204" pitchFamily="34" charset="0"/>
            </a:endParaRPr>
          </a:p>
          <a:p>
            <a:r>
              <a:rPr lang="en-US" sz="1050" dirty="0">
                <a:latin typeface="Calibri" panose="020F0502020204030204" pitchFamily="34" charset="0"/>
                <a:cs typeface="Calibri" panose="020F0502020204030204" pitchFamily="34" charset="0"/>
              </a:rPr>
              <a:t>Scott County Iowa. (2022). Reverse opioid overdose with Naloxone image. </a:t>
            </a:r>
            <a:r>
              <a:rPr lang="en-US" sz="1050" dirty="0">
                <a:latin typeface="Calibri" panose="020F0502020204030204" pitchFamily="34" charset="0"/>
                <a:cs typeface="Calibri" panose="020F0502020204030204" pitchFamily="34" charset="0"/>
                <a:hlinkClick r:id="rId5"/>
              </a:rPr>
              <a:t>https://www.scottcountyiowa.gov/health/post/iowa-expands-naloxone-initiative-0</a:t>
            </a:r>
            <a:r>
              <a:rPr lang="en-US" sz="1050" dirty="0">
                <a:latin typeface="Calibri" panose="020F0502020204030204" pitchFamily="34" charset="0"/>
                <a:cs typeface="Calibri" panose="020F0502020204030204" pitchFamily="34" charset="0"/>
              </a:rPr>
              <a:t> </a:t>
            </a:r>
          </a:p>
          <a:p>
            <a:endParaRPr lang="en-US" sz="1050" dirty="0">
              <a:latin typeface="Calibri" panose="020F0502020204030204" pitchFamily="34" charset="0"/>
              <a:cs typeface="Calibri" panose="020F0502020204030204" pitchFamily="34" charset="0"/>
            </a:endParaRPr>
          </a:p>
          <a:p>
            <a:r>
              <a:rPr lang="en-US" sz="1050" dirty="0">
                <a:latin typeface="Calibri" panose="020F0502020204030204" pitchFamily="34" charset="0"/>
                <a:cs typeface="Calibri" panose="020F0502020204030204" pitchFamily="34" charset="0"/>
              </a:rPr>
              <a:t>Substance Abuse and Mental Health Services Administration (SAMHSA). (2018). </a:t>
            </a:r>
            <a:r>
              <a:rPr lang="en-US" sz="1050" i="1" dirty="0">
                <a:latin typeface="Calibri" panose="020F0502020204030204" pitchFamily="34" charset="0"/>
                <a:cs typeface="Calibri" panose="020F0502020204030204" pitchFamily="34" charset="0"/>
              </a:rPr>
              <a:t>Opioid overdose prevention toolkit</a:t>
            </a:r>
            <a:r>
              <a:rPr lang="en-US" sz="1050" dirty="0">
                <a:latin typeface="Calibri" panose="020F0502020204030204" pitchFamily="34" charset="0"/>
                <a:cs typeface="Calibri" panose="020F0502020204030204" pitchFamily="34" charset="0"/>
              </a:rPr>
              <a:t>. Evidence-Based Resource Center. 	</a:t>
            </a:r>
            <a:r>
              <a:rPr lang="en-US" sz="1050" dirty="0">
                <a:latin typeface="Calibri" panose="020F0502020204030204" pitchFamily="34" charset="0"/>
                <a:cs typeface="Calibri" panose="020F0502020204030204" pitchFamily="34" charset="0"/>
                <a:hlinkClick r:id="rId6"/>
              </a:rPr>
              <a:t>https://www.samhsa.gov/resource/ebp/opioid-overdose-prevention-toolkit</a:t>
            </a:r>
            <a:endParaRPr lang="en-US" sz="1050" dirty="0">
              <a:latin typeface="Calibri" panose="020F0502020204030204" pitchFamily="34" charset="0"/>
              <a:cs typeface="Calibri" panose="020F0502020204030204" pitchFamily="34" charset="0"/>
            </a:endParaRPr>
          </a:p>
          <a:p>
            <a:endParaRPr lang="en-US" sz="1050" u="sng" dirty="0">
              <a:solidFill>
                <a:srgbClr val="075290"/>
              </a:solidFill>
              <a:latin typeface="Calibri" panose="020F0502020204030204" pitchFamily="34" charset="0"/>
              <a:ea typeface="Open Sans"/>
              <a:cs typeface="Calibri" panose="020F0502020204030204" pitchFamily="34" charset="0"/>
              <a:hlinkClick r:id="rId7">
                <a:extLst>
                  <a:ext uri="{A12FA001-AC4F-418D-AE19-62706E023703}">
                    <ahyp:hlinkClr xmlns:ahyp="http://schemas.microsoft.com/office/drawing/2018/hyperlinkcolor" val="tx"/>
                  </a:ext>
                </a:extLst>
              </a:hlinkClick>
            </a:endParaRPr>
          </a:p>
          <a:p>
            <a:r>
              <a:rPr lang="en-US" altLang="en-US" sz="1050" dirty="0">
                <a:latin typeface="Calibri" panose="020F0502020204030204" pitchFamily="34" charset="0"/>
                <a:cs typeface="Calibri" panose="020F0502020204030204" pitchFamily="34" charset="0"/>
              </a:rPr>
              <a:t>Substance Abuse and Mental Health Services Administration (SAMHSA). (2023</a:t>
            </a:r>
            <a:r>
              <a:rPr lang="en-US" altLang="en-US" sz="1050" i="1" dirty="0">
                <a:latin typeface="Calibri" panose="020F0502020204030204" pitchFamily="34" charset="0"/>
                <a:cs typeface="Calibri" panose="020F0502020204030204" pitchFamily="34" charset="0"/>
              </a:rPr>
              <a:t>) Data source – 2021 national survey of drug use and health (NSDUH) releases</a:t>
            </a:r>
            <a:r>
              <a:rPr lang="en-US" altLang="en-US" sz="1050" dirty="0">
                <a:latin typeface="Calibri" panose="020F0502020204030204" pitchFamily="34" charset="0"/>
                <a:cs typeface="Calibri" panose="020F0502020204030204" pitchFamily="34" charset="0"/>
              </a:rPr>
              <a:t>. 	Data. h</a:t>
            </a:r>
            <a:r>
              <a:rPr lang="en-US" altLang="en-US" sz="1050" dirty="0">
                <a:latin typeface="Calibri" panose="020F0502020204030204" pitchFamily="34" charset="0"/>
                <a:cs typeface="Calibri" panose="020F0502020204030204" pitchFamily="34" charset="0"/>
                <a:hlinkClick r:id="rId8"/>
              </a:rPr>
              <a:t>ttps://www.samhsa.gov/data/release/2021-national-survey-drug-use-and-health-nsduh-releases</a:t>
            </a:r>
            <a:endParaRPr lang="en-US" altLang="en-US" sz="1050" dirty="0">
              <a:latin typeface="Calibri" panose="020F0502020204030204" pitchFamily="34" charset="0"/>
              <a:cs typeface="Calibri" panose="020F0502020204030204" pitchFamily="34" charset="0"/>
            </a:endParaRPr>
          </a:p>
          <a:p>
            <a:endParaRPr lang="en-US" sz="1050" dirty="0">
              <a:solidFill>
                <a:srgbClr val="000000"/>
              </a:solidFill>
              <a:latin typeface="Calibri" panose="020F0502020204030204" pitchFamily="34" charset="0"/>
              <a:cs typeface="Calibri" panose="020F0502020204030204" pitchFamily="34" charset="0"/>
            </a:endParaRPr>
          </a:p>
          <a:p>
            <a:r>
              <a:rPr lang="en-US" sz="1050" dirty="0" err="1">
                <a:solidFill>
                  <a:srgbClr val="000000"/>
                </a:solidFill>
                <a:latin typeface="Calibri" panose="020F0502020204030204" pitchFamily="34" charset="0"/>
                <a:cs typeface="Calibri" panose="020F0502020204030204" pitchFamily="34" charset="0"/>
              </a:rPr>
              <a:t>Tanz</a:t>
            </a:r>
            <a:r>
              <a:rPr lang="en-US" sz="1050" dirty="0">
                <a:solidFill>
                  <a:srgbClr val="000000"/>
                </a:solidFill>
                <a:latin typeface="Calibri" panose="020F0502020204030204" pitchFamily="34" charset="0"/>
                <a:cs typeface="Calibri" panose="020F0502020204030204" pitchFamily="34" charset="0"/>
              </a:rPr>
              <a:t>, L.J., Dinwiddie, A.T., Mattson, C.L., O’Donnell, J., &amp; Davis, N.L. (2022). Drug overdose deaths among persons aged 10–19 years — United States, July 2019-</a:t>
            </a:r>
          </a:p>
          <a:p>
            <a:r>
              <a:rPr lang="en-US" sz="1050" dirty="0">
                <a:solidFill>
                  <a:srgbClr val="000000"/>
                </a:solidFill>
                <a:latin typeface="Calibri" panose="020F0502020204030204" pitchFamily="34" charset="0"/>
                <a:cs typeface="Calibri" panose="020F0502020204030204" pitchFamily="34" charset="0"/>
              </a:rPr>
              <a:t>	December 2021. </a:t>
            </a:r>
            <a:r>
              <a:rPr lang="en-US" sz="1050" i="1" dirty="0">
                <a:solidFill>
                  <a:srgbClr val="000000"/>
                </a:solidFill>
                <a:latin typeface="Calibri" panose="020F0502020204030204" pitchFamily="34" charset="0"/>
                <a:cs typeface="Calibri" panose="020F0502020204030204" pitchFamily="34" charset="0"/>
              </a:rPr>
              <a:t>Morbidity and Mortality Weekly Report, 71</a:t>
            </a:r>
            <a:r>
              <a:rPr lang="en-US" sz="1050" dirty="0">
                <a:solidFill>
                  <a:srgbClr val="000000"/>
                </a:solidFill>
                <a:latin typeface="Calibri" panose="020F0502020204030204" pitchFamily="34" charset="0"/>
                <a:cs typeface="Calibri" panose="020F0502020204030204" pitchFamily="34" charset="0"/>
              </a:rPr>
              <a:t>(50), 1576–1582. </a:t>
            </a:r>
            <a:r>
              <a:rPr lang="en-US" sz="1050" dirty="0" err="1">
                <a:solidFill>
                  <a:srgbClr val="000000"/>
                </a:solidFill>
                <a:latin typeface="Calibri" panose="020F0502020204030204" pitchFamily="34" charset="0"/>
                <a:cs typeface="Calibri" panose="020F0502020204030204" pitchFamily="34" charset="0"/>
              </a:rPr>
              <a:t>doi</a:t>
            </a:r>
            <a:r>
              <a:rPr lang="en-US" sz="1050" dirty="0">
                <a:solidFill>
                  <a:srgbClr val="000000"/>
                </a:solidFill>
                <a:latin typeface="Calibri" panose="020F0502020204030204" pitchFamily="34" charset="0"/>
                <a:cs typeface="Calibri" panose="020F0502020204030204" pitchFamily="34" charset="0"/>
              </a:rPr>
              <a:t>: </a:t>
            </a:r>
            <a:r>
              <a:rPr lang="en-US" sz="1050" u="sng" dirty="0">
                <a:solidFill>
                  <a:srgbClr val="075290"/>
                </a:solidFill>
                <a:latin typeface="Calibri" panose="020F0502020204030204" pitchFamily="34" charset="0"/>
                <a:cs typeface="Calibri" panose="020F0502020204030204" pitchFamily="34" charset="0"/>
                <a:hlinkClick r:id="rId9"/>
              </a:rPr>
              <a:t>http://dx.doi.org/10.15585/mmwr.mm7150a2</a:t>
            </a:r>
            <a:r>
              <a:rPr lang="en-US" sz="1050" dirty="0">
                <a:solidFill>
                  <a:srgbClr val="000000"/>
                </a:solidFill>
                <a:latin typeface="Calibri" panose="020F0502020204030204" pitchFamily="34" charset="0"/>
                <a:cs typeface="Calibri" panose="020F0502020204030204" pitchFamily="34" charset="0"/>
              </a:rPr>
              <a:t>.</a:t>
            </a:r>
          </a:p>
          <a:p>
            <a:endParaRPr lang="en-US" sz="1050" dirty="0">
              <a:solidFill>
                <a:srgbClr val="000000"/>
              </a:solidFill>
              <a:latin typeface="Calibri" panose="020F0502020204030204" pitchFamily="34" charset="0"/>
              <a:cs typeface="Calibri" panose="020F0502020204030204" pitchFamily="34" charset="0"/>
            </a:endParaRPr>
          </a:p>
          <a:p>
            <a:r>
              <a:rPr lang="en-US" sz="1050" dirty="0">
                <a:latin typeface="Calibri" panose="020F0502020204030204" pitchFamily="34" charset="0"/>
                <a:cs typeface="Calibri" panose="020F0502020204030204" pitchFamily="34" charset="0"/>
              </a:rPr>
              <a:t>U.S. Food &amp; Drug Administration (FDA). (2022, November 8). </a:t>
            </a:r>
            <a:r>
              <a:rPr lang="en-US" sz="1050" i="1" dirty="0">
                <a:latin typeface="Calibri" panose="020F0502020204030204" pitchFamily="34" charset="0"/>
                <a:cs typeface="Calibri" panose="020F0502020204030204" pitchFamily="34" charset="0"/>
              </a:rPr>
              <a:t>FDA alerts health care professionals of risks to patients exposed to xylazine in illicit drugs</a:t>
            </a:r>
            <a:r>
              <a:rPr lang="en-US" sz="1050" dirty="0">
                <a:latin typeface="Calibri" panose="020F0502020204030204" pitchFamily="34" charset="0"/>
                <a:cs typeface="Calibri" panose="020F0502020204030204" pitchFamily="34" charset="0"/>
              </a:rPr>
              <a:t>. Drug 	Safety and Availability. </a:t>
            </a:r>
            <a:r>
              <a:rPr lang="en-US" sz="1050" dirty="0">
                <a:latin typeface="Calibri" panose="020F0502020204030204" pitchFamily="34" charset="0"/>
                <a:cs typeface="Calibri" panose="020F0502020204030204" pitchFamily="34" charset="0"/>
                <a:hlinkClick r:id="rId10"/>
              </a:rPr>
              <a:t>https://www.fda.gov/drugs/drug-safety-and-availability/fda-alerts-health-care-professionals-risks-patients-exposed-xylazine-	illicit-drugs</a:t>
            </a:r>
            <a:endParaRPr lang="en-US" sz="1050" dirty="0">
              <a:latin typeface="Calibri" panose="020F0502020204030204" pitchFamily="34" charset="0"/>
              <a:cs typeface="Calibri" panose="020F0502020204030204" pitchFamily="34" charset="0"/>
            </a:endParaRPr>
          </a:p>
          <a:p>
            <a:endParaRPr lang="en-US" sz="1050" dirty="0">
              <a:latin typeface="Calibri" panose="020F0502020204030204" pitchFamily="34" charset="0"/>
              <a:cs typeface="Calibri" panose="020F0502020204030204" pitchFamily="34" charset="0"/>
            </a:endParaRPr>
          </a:p>
          <a:p>
            <a:r>
              <a:rPr lang="en-US" sz="1050" dirty="0">
                <a:latin typeface="Calibri" panose="020F0502020204030204" pitchFamily="34" charset="0"/>
                <a:cs typeface="Calibri" panose="020F0502020204030204" pitchFamily="34" charset="0"/>
              </a:rPr>
              <a:t>Walley, A.Y., Xuan, Z., Hackman, H.H., Quinn, E., Doe-Simkins, M., Sorensen-</a:t>
            </a:r>
            <a:r>
              <a:rPr lang="en-US" sz="1050" dirty="0" err="1">
                <a:latin typeface="Calibri" panose="020F0502020204030204" pitchFamily="34" charset="0"/>
                <a:cs typeface="Calibri" panose="020F0502020204030204" pitchFamily="34" charset="0"/>
              </a:rPr>
              <a:t>Alawad</a:t>
            </a:r>
            <a:r>
              <a:rPr lang="en-US" sz="1050" dirty="0">
                <a:latin typeface="Calibri" panose="020F0502020204030204" pitchFamily="34" charset="0"/>
                <a:cs typeface="Calibri" panose="020F0502020204030204" pitchFamily="34" charset="0"/>
              </a:rPr>
              <a:t>, A., Ruiz, S., &amp; </a:t>
            </a:r>
            <a:r>
              <a:rPr lang="en-US" sz="1050" dirty="0" err="1">
                <a:latin typeface="Calibri" panose="020F0502020204030204" pitchFamily="34" charset="0"/>
                <a:cs typeface="Calibri" panose="020F0502020204030204" pitchFamily="34" charset="0"/>
              </a:rPr>
              <a:t>Ozonoff</a:t>
            </a:r>
            <a:r>
              <a:rPr lang="en-US" sz="1050" dirty="0">
                <a:latin typeface="Calibri" panose="020F0502020204030204" pitchFamily="34" charset="0"/>
                <a:cs typeface="Calibri" panose="020F0502020204030204" pitchFamily="34" charset="0"/>
              </a:rPr>
              <a:t>, A. (2013).  Opioid overdose rates and implementation</a:t>
            </a:r>
          </a:p>
          <a:p>
            <a:r>
              <a:rPr lang="en-US" sz="1050" dirty="0">
                <a:latin typeface="Calibri" panose="020F0502020204030204" pitchFamily="34" charset="0"/>
                <a:cs typeface="Calibri" panose="020F0502020204030204" pitchFamily="34" charset="0"/>
              </a:rPr>
              <a:t>	of overdose education and nasal naloxone distribution in Massachusetts: Interrupted time series analysis. </a:t>
            </a:r>
            <a:r>
              <a:rPr lang="en-US" sz="1050" i="1" dirty="0">
                <a:latin typeface="Calibri" panose="020F0502020204030204" pitchFamily="34" charset="0"/>
                <a:cs typeface="Calibri" panose="020F0502020204030204" pitchFamily="34" charset="0"/>
              </a:rPr>
              <a:t>BMJ, 346:f174</a:t>
            </a:r>
            <a:r>
              <a:rPr lang="en-US" sz="1050" dirty="0">
                <a:latin typeface="Calibri" panose="020F0502020204030204" pitchFamily="34" charset="0"/>
                <a:cs typeface="Calibri" panose="020F0502020204030204" pitchFamily="34" charset="0"/>
              </a:rPr>
              <a:t>. </a:t>
            </a:r>
            <a:r>
              <a:rPr lang="en-US" sz="1050" dirty="0" err="1">
                <a:latin typeface="Calibri" panose="020F0502020204030204" pitchFamily="34" charset="0"/>
                <a:cs typeface="Calibri" panose="020F0502020204030204" pitchFamily="34" charset="0"/>
              </a:rPr>
              <a:t>doi</a:t>
            </a:r>
            <a:r>
              <a:rPr lang="en-US" sz="1050" dirty="0">
                <a:latin typeface="Calibri" panose="020F0502020204030204" pitchFamily="34" charset="0"/>
                <a:cs typeface="Calibri" panose="020F0502020204030204" pitchFamily="34" charset="0"/>
              </a:rPr>
              <a:t>: 10.1136/bmj.f174</a:t>
            </a:r>
          </a:p>
          <a:p>
            <a:endParaRPr lang="en-US" sz="1050" dirty="0">
              <a:solidFill>
                <a:srgbClr val="000000"/>
              </a:solidFill>
              <a:latin typeface="Calibri" panose="020F0502020204030204" pitchFamily="34" charset="0"/>
              <a:cs typeface="Calibri" panose="020F0502020204030204" pitchFamily="34" charset="0"/>
            </a:endParaRPr>
          </a:p>
          <a:p>
            <a:r>
              <a:rPr lang="en-US" sz="1050" dirty="0" err="1">
                <a:solidFill>
                  <a:srgbClr val="000000"/>
                </a:solidFill>
                <a:latin typeface="Calibri" panose="020F0502020204030204" pitchFamily="34" charset="0"/>
                <a:cs typeface="Calibri" panose="020F0502020204030204" pitchFamily="34" charset="0"/>
              </a:rPr>
              <a:t>Zimhi</a:t>
            </a:r>
            <a:r>
              <a:rPr lang="en-US" sz="1050" dirty="0">
                <a:solidFill>
                  <a:srgbClr val="000000"/>
                </a:solidFill>
                <a:latin typeface="Calibri" panose="020F0502020204030204" pitchFamily="34" charset="0"/>
                <a:cs typeface="Calibri" panose="020F0502020204030204" pitchFamily="34" charset="0"/>
              </a:rPr>
              <a:t>. (2023). How to use </a:t>
            </a:r>
            <a:r>
              <a:rPr lang="en-US" sz="1050" dirty="0" err="1">
                <a:solidFill>
                  <a:srgbClr val="000000"/>
                </a:solidFill>
                <a:latin typeface="Calibri" panose="020F0502020204030204" pitchFamily="34" charset="0"/>
                <a:cs typeface="Calibri" panose="020F0502020204030204" pitchFamily="34" charset="0"/>
              </a:rPr>
              <a:t>Zimhi</a:t>
            </a:r>
            <a:r>
              <a:rPr lang="en-US" sz="1050" dirty="0">
                <a:solidFill>
                  <a:srgbClr val="000000"/>
                </a:solidFill>
                <a:latin typeface="Calibri" panose="020F0502020204030204" pitchFamily="34" charset="0"/>
                <a:cs typeface="Calibri" panose="020F0502020204030204" pitchFamily="34" charset="0"/>
              </a:rPr>
              <a:t> image. </a:t>
            </a:r>
            <a:r>
              <a:rPr lang="en-US" sz="1050" dirty="0">
                <a:solidFill>
                  <a:srgbClr val="000000"/>
                </a:solidFill>
                <a:latin typeface="Calibri" panose="020F0502020204030204" pitchFamily="34" charset="0"/>
                <a:cs typeface="Calibri" panose="020F0502020204030204" pitchFamily="34" charset="0"/>
                <a:hlinkClick r:id="rId11"/>
              </a:rPr>
              <a:t>https://zimhi.com/patients-and-caregivers/how-to-use-zimhi/</a:t>
            </a:r>
            <a:r>
              <a:rPr lang="en-US" sz="1050" dirty="0">
                <a:solidFill>
                  <a:srgbClr val="000000"/>
                </a:solidFill>
                <a:latin typeface="Calibri" panose="020F0502020204030204" pitchFamily="34" charset="0"/>
                <a:cs typeface="Calibri" panose="020F0502020204030204" pitchFamily="34" charset="0"/>
              </a:rPr>
              <a:t> </a:t>
            </a:r>
          </a:p>
          <a:p>
            <a:pPr>
              <a:spcBef>
                <a:spcPts val="0"/>
              </a:spcBef>
            </a:pPr>
            <a:endParaRPr lang="en-US" sz="1050" dirty="0">
              <a:solidFill>
                <a:srgbClr val="000000"/>
              </a:solidFill>
            </a:endParaRPr>
          </a:p>
        </p:txBody>
      </p:sp>
    </p:spTree>
    <p:extLst>
      <p:ext uri="{BB962C8B-B14F-4D97-AF65-F5344CB8AC3E}">
        <p14:creationId xmlns:p14="http://schemas.microsoft.com/office/powerpoint/2010/main" val="210799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C00E95F5-EC6A-042D-EA25-1AEC7F394EA9}"/>
              </a:ext>
            </a:extLst>
          </p:cNvPr>
          <p:cNvGraphicFramePr>
            <a:graphicFrameLocks/>
          </p:cNvGraphicFramePr>
          <p:nvPr>
            <p:extLst>
              <p:ext uri="{D42A27DB-BD31-4B8C-83A1-F6EECF244321}">
                <p14:modId xmlns:p14="http://schemas.microsoft.com/office/powerpoint/2010/main" val="312721517"/>
              </p:ext>
            </p:extLst>
          </p:nvPr>
        </p:nvGraphicFramePr>
        <p:xfrm>
          <a:off x="306470" y="1759338"/>
          <a:ext cx="8559234" cy="403186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5BBE9813-FFE4-9C54-ED83-D7A4CB3482AD}"/>
              </a:ext>
            </a:extLst>
          </p:cNvPr>
          <p:cNvSpPr>
            <a:spLocks noGrp="1"/>
          </p:cNvSpPr>
          <p:nvPr>
            <p:ph type="title"/>
          </p:nvPr>
        </p:nvSpPr>
        <p:spPr>
          <a:xfrm>
            <a:off x="457200" y="14845"/>
            <a:ext cx="8229600" cy="781607"/>
          </a:xfrm>
        </p:spPr>
        <p:txBody>
          <a:bodyPr vert="horz" lIns="91440" tIns="45720" rIns="91440" bIns="45720" rtlCol="0" anchor="b">
            <a:normAutofit/>
          </a:bodyPr>
          <a:lstStyle/>
          <a:p>
            <a:pPr eaLnBrk="1" hangingPunct="1">
              <a:lnSpc>
                <a:spcPct val="90000"/>
              </a:lnSpc>
            </a:pPr>
            <a:r>
              <a:rPr lang="en-US" sz="3600" kern="1200" dirty="0">
                <a:effectLst/>
                <a:latin typeface="+mj-lt"/>
                <a:ea typeface="+mj-ea"/>
                <a:cs typeface="+mj-cs"/>
              </a:rPr>
              <a:t>The Drug Overdose Crisis</a:t>
            </a:r>
            <a:endParaRPr lang="en-US" sz="3600" kern="1200" dirty="0">
              <a:latin typeface="+mj-lt"/>
              <a:ea typeface="+mj-ea"/>
              <a:cs typeface="+mj-cs"/>
            </a:endParaRPr>
          </a:p>
        </p:txBody>
      </p:sp>
      <p:sp>
        <p:nvSpPr>
          <p:cNvPr id="3" name="Text Placeholder 2">
            <a:extLst>
              <a:ext uri="{FF2B5EF4-FFF2-40B4-BE49-F238E27FC236}">
                <a16:creationId xmlns:a16="http://schemas.microsoft.com/office/drawing/2014/main" id="{ABD98219-CDDF-CC0E-85C7-6C9984B37539}"/>
              </a:ext>
            </a:extLst>
          </p:cNvPr>
          <p:cNvSpPr>
            <a:spLocks noGrp="1"/>
          </p:cNvSpPr>
          <p:nvPr>
            <p:ph sz="half" idx="1"/>
          </p:nvPr>
        </p:nvSpPr>
        <p:spPr>
          <a:xfrm>
            <a:off x="156166" y="832707"/>
            <a:ext cx="8987834" cy="781607"/>
          </a:xfrm>
        </p:spPr>
        <p:txBody>
          <a:bodyPr vert="horz" lIns="91440" tIns="45720" rIns="91440" bIns="45720" rtlCol="0">
            <a:noAutofit/>
          </a:bodyPr>
          <a:lstStyle/>
          <a:p>
            <a:pPr marL="0" indent="0" eaLnBrk="1" hangingPunct="1">
              <a:lnSpc>
                <a:spcPct val="90000"/>
              </a:lnSpc>
              <a:spcBef>
                <a:spcPts val="1000"/>
              </a:spcBef>
              <a:buNone/>
            </a:pPr>
            <a:r>
              <a:rPr lang="en-US" sz="2400" kern="1200" dirty="0">
                <a:latin typeface="+mn-lt"/>
                <a:ea typeface="+mn-ea"/>
                <a:cs typeface="+mn-cs"/>
              </a:rPr>
              <a:t>106,000+ people died from drug-involved overdose (including illicit drugs and prescription opioids).</a:t>
            </a:r>
            <a:endParaRPr lang="en-US" sz="1200" kern="1200" dirty="0">
              <a:latin typeface="+mn-lt"/>
              <a:ea typeface="+mn-ea"/>
              <a:cs typeface="+mn-cs"/>
            </a:endParaRPr>
          </a:p>
        </p:txBody>
      </p:sp>
      <p:sp>
        <p:nvSpPr>
          <p:cNvPr id="6" name="TextBox 5">
            <a:extLst>
              <a:ext uri="{FF2B5EF4-FFF2-40B4-BE49-F238E27FC236}">
                <a16:creationId xmlns:a16="http://schemas.microsoft.com/office/drawing/2014/main" id="{EBFE204D-1AA2-8AA0-B68B-8F14EED839A7}"/>
              </a:ext>
            </a:extLst>
          </p:cNvPr>
          <p:cNvSpPr txBox="1"/>
          <p:nvPr/>
        </p:nvSpPr>
        <p:spPr>
          <a:xfrm>
            <a:off x="156166" y="5892226"/>
            <a:ext cx="8831665" cy="600164"/>
          </a:xfrm>
          <a:prstGeom prst="rect">
            <a:avLst/>
          </a:prstGeom>
          <a:noFill/>
        </p:spPr>
        <p:txBody>
          <a:bodyPr wrap="square" rtlCol="0">
            <a:spAutoFit/>
          </a:bodyPr>
          <a:lstStyle/>
          <a:p>
            <a:r>
              <a:rPr lang="en-US" sz="1100" dirty="0">
                <a:solidFill>
                  <a:schemeClr val="tx1">
                    <a:lumMod val="50000"/>
                    <a:lumOff val="50000"/>
                  </a:schemeClr>
                </a:solidFill>
              </a:rPr>
              <a:t>*Includes deaths with underlying causes of unintentional drug poisoning (X40–X44), suicide drug poisoning (X60–X64), homicide drug poisoning (X85), or drug poisoning of undetermined intent (Y10–Y14), as coded in the International Classification of Diseases, 10th Revision. </a:t>
            </a:r>
          </a:p>
        </p:txBody>
      </p:sp>
      <p:sp>
        <p:nvSpPr>
          <p:cNvPr id="8" name="Title 1">
            <a:extLst>
              <a:ext uri="{FF2B5EF4-FFF2-40B4-BE49-F238E27FC236}">
                <a16:creationId xmlns:a16="http://schemas.microsoft.com/office/drawing/2014/main" id="{53ECC04E-9A2B-BBE8-333C-11EF33CC23C2}"/>
              </a:ext>
            </a:extLst>
          </p:cNvPr>
          <p:cNvSpPr txBox="1">
            <a:spLocks/>
          </p:cNvSpPr>
          <p:nvPr/>
        </p:nvSpPr>
        <p:spPr bwMode="auto">
          <a:xfrm>
            <a:off x="1790695" y="1656315"/>
            <a:ext cx="5562599" cy="62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1600" b="1"/>
              <a:t>National Drug-Involved Overdose Deaths*, Number Among All Ages, by Gender, 1999-2021</a:t>
            </a:r>
          </a:p>
        </p:txBody>
      </p:sp>
      <p:sp>
        <p:nvSpPr>
          <p:cNvPr id="4" name="TextBox 3">
            <a:extLst>
              <a:ext uri="{FF2B5EF4-FFF2-40B4-BE49-F238E27FC236}">
                <a16:creationId xmlns:a16="http://schemas.microsoft.com/office/drawing/2014/main" id="{E06B1ED5-8161-0C34-75A0-2D20D3CF67D8}"/>
              </a:ext>
            </a:extLst>
          </p:cNvPr>
          <p:cNvSpPr txBox="1">
            <a:spLocks noGrp="1" noRot="1" noMove="1" noResize="1" noEditPoints="1" noAdjustHandles="1" noChangeArrowheads="1" noChangeShapeType="1"/>
          </p:cNvSpPr>
          <p:nvPr/>
        </p:nvSpPr>
        <p:spPr>
          <a:xfrm>
            <a:off x="243398" y="6492389"/>
            <a:ext cx="8309475"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(Centers for Disease Control and Prevention [CDC], National Center for Health Statistics [NCHS], 2023)</a:t>
            </a:r>
          </a:p>
        </p:txBody>
      </p:sp>
    </p:spTree>
    <p:custDataLst>
      <p:tags r:id="rId1"/>
    </p:custDataLst>
    <p:extLst>
      <p:ext uri="{BB962C8B-B14F-4D97-AF65-F5344CB8AC3E}">
        <p14:creationId xmlns:p14="http://schemas.microsoft.com/office/powerpoint/2010/main" val="101795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a:extLst>
              <a:ext uri="{FF2B5EF4-FFF2-40B4-BE49-F238E27FC236}">
                <a16:creationId xmlns:a16="http://schemas.microsoft.com/office/drawing/2014/main" id="{BF7D0B88-DAD0-4916-1844-D48C7734EF43}"/>
              </a:ext>
            </a:extLst>
          </p:cNvPr>
          <p:cNvSpPr txBox="1">
            <a:spLocks noGrp="1" noRot="1" noMove="1" noResize="1" noEditPoints="1" noAdjustHandles="1" noChangeArrowheads="1" noChangeShapeType="1"/>
          </p:cNvSpPr>
          <p:nvPr/>
        </p:nvSpPr>
        <p:spPr bwMode="auto">
          <a:xfrm>
            <a:off x="389614" y="594911"/>
            <a:ext cx="8629650" cy="10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2400" dirty="0"/>
              <a:t>National Drug-Involved Overdose Deaths*, Number Among All Ages, 1999-2021</a:t>
            </a:r>
          </a:p>
          <a:p>
            <a:endParaRPr lang="en-US" sz="800" dirty="0"/>
          </a:p>
          <a:p>
            <a:endParaRPr lang="en-US" sz="1800" b="1" dirty="0"/>
          </a:p>
        </p:txBody>
      </p:sp>
      <p:sp>
        <p:nvSpPr>
          <p:cNvPr id="2" name="Title 1">
            <a:extLst>
              <a:ext uri="{FF2B5EF4-FFF2-40B4-BE49-F238E27FC236}">
                <a16:creationId xmlns:a16="http://schemas.microsoft.com/office/drawing/2014/main" id="{5BBE9813-FFE4-9C54-ED83-D7A4CB3482AD}"/>
              </a:ext>
            </a:extLst>
          </p:cNvPr>
          <p:cNvSpPr>
            <a:spLocks noGrp="1" noRot="1" noMove="1" noResize="1" noEditPoints="1" noAdjustHandles="1" noChangeArrowheads="1" noChangeShapeType="1"/>
          </p:cNvSpPr>
          <p:nvPr>
            <p:ph type="title"/>
          </p:nvPr>
        </p:nvSpPr>
        <p:spPr>
          <a:xfrm>
            <a:off x="457200" y="-95806"/>
            <a:ext cx="8229600" cy="690718"/>
          </a:xfrm>
        </p:spPr>
        <p:txBody>
          <a:bodyPr vert="horz" lIns="91440" tIns="45720" rIns="91440" bIns="45720" rtlCol="0" anchor="b">
            <a:normAutofit/>
          </a:bodyPr>
          <a:lstStyle/>
          <a:p>
            <a:pPr eaLnBrk="1" hangingPunct="1">
              <a:lnSpc>
                <a:spcPct val="90000"/>
              </a:lnSpc>
            </a:pPr>
            <a:r>
              <a:rPr lang="en-US" sz="3600" kern="1200" dirty="0">
                <a:effectLst/>
                <a:latin typeface="+mj-lt"/>
                <a:ea typeface="+mj-ea"/>
                <a:cs typeface="+mj-cs"/>
              </a:rPr>
              <a:t>The Drug Overdose Crisis</a:t>
            </a:r>
            <a:endParaRPr lang="en-US" sz="3600" kern="1200" dirty="0">
              <a:latin typeface="+mj-lt"/>
              <a:ea typeface="+mj-ea"/>
              <a:cs typeface="+mj-cs"/>
            </a:endParaRPr>
          </a:p>
        </p:txBody>
      </p:sp>
      <p:graphicFrame>
        <p:nvGraphicFramePr>
          <p:cNvPr id="11" name="Content Placeholder 6">
            <a:extLst>
              <a:ext uri="{FF2B5EF4-FFF2-40B4-BE49-F238E27FC236}">
                <a16:creationId xmlns:a16="http://schemas.microsoft.com/office/drawing/2014/main" id="{70BEC85D-F689-9A6C-EDDE-6BEFDBB74719}"/>
              </a:ext>
            </a:extLst>
          </p:cNvPr>
          <p:cNvGraphicFramePr>
            <a:graphicFrameLocks noGrp="1" noDrilldown="1" noMove="1" noResize="1"/>
          </p:cNvGraphicFramePr>
          <p:nvPr>
            <p:ph sz="half" idx="1"/>
            <p:extLst>
              <p:ext uri="{D42A27DB-BD31-4B8C-83A1-F6EECF244321}">
                <p14:modId xmlns:p14="http://schemas.microsoft.com/office/powerpoint/2010/main" val="4153195074"/>
              </p:ext>
            </p:extLst>
          </p:nvPr>
        </p:nvGraphicFramePr>
        <p:xfrm>
          <a:off x="389614" y="1240402"/>
          <a:ext cx="8528355" cy="448602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BC82C060-CBD6-2BFD-680D-1C048E0624EB}"/>
              </a:ext>
            </a:extLst>
          </p:cNvPr>
          <p:cNvSpPr txBox="1"/>
          <p:nvPr/>
        </p:nvSpPr>
        <p:spPr>
          <a:xfrm>
            <a:off x="161925" y="5783580"/>
            <a:ext cx="8829675" cy="830997"/>
          </a:xfrm>
          <a:prstGeom prst="rect">
            <a:avLst/>
          </a:prstGeom>
          <a:noFill/>
        </p:spPr>
        <p:txBody>
          <a:bodyPr wrap="square" rtlCol="0">
            <a:spAutoFit/>
          </a:bodyPr>
          <a:lstStyle/>
          <a:p>
            <a:r>
              <a:rPr lang="en-US" sz="1200" dirty="0">
                <a:solidFill>
                  <a:schemeClr val="tx1">
                    <a:lumMod val="50000"/>
                    <a:lumOff val="50000"/>
                  </a:schemeClr>
                </a:solidFill>
              </a:rPr>
              <a:t>*Includes deaths with underlying causes of unintentional drug poisoning (X40–X44), suicide drug poisoning (X60–X64), homicide drug poisoning (X85), or drug poisoning of undetermined intent (Y10–Y14), as coded in the International Classification of Diseases, 10th Revision. </a:t>
            </a:r>
          </a:p>
          <a:p>
            <a:endParaRPr lang="en-US" sz="1200" dirty="0">
              <a:solidFill>
                <a:schemeClr val="tx1">
                  <a:lumMod val="50000"/>
                  <a:lumOff val="50000"/>
                </a:schemeClr>
              </a:solidFill>
            </a:endParaRPr>
          </a:p>
        </p:txBody>
      </p:sp>
      <p:sp>
        <p:nvSpPr>
          <p:cNvPr id="3" name="TextBox 2">
            <a:extLst>
              <a:ext uri="{FF2B5EF4-FFF2-40B4-BE49-F238E27FC236}">
                <a16:creationId xmlns:a16="http://schemas.microsoft.com/office/drawing/2014/main" id="{A907D7BD-33FD-3B55-28A0-DFC831992EAE}"/>
              </a:ext>
            </a:extLst>
          </p:cNvPr>
          <p:cNvSpPr txBox="1">
            <a:spLocks noGrp="1" noRot="1" noMove="1" noResize="1" noEditPoints="1" noAdjustHandles="1" noChangeArrowheads="1" noChangeShapeType="1"/>
          </p:cNvSpPr>
          <p:nvPr/>
        </p:nvSpPr>
        <p:spPr>
          <a:xfrm>
            <a:off x="5014000" y="6429911"/>
            <a:ext cx="133562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(CDC/NCHS, 2023</a:t>
            </a:r>
            <a:r>
              <a:rPr lang="en-US" sz="1200" dirty="0"/>
              <a:t>)</a:t>
            </a:r>
          </a:p>
        </p:txBody>
      </p:sp>
    </p:spTree>
    <p:custDataLst>
      <p:tags r:id="rId1"/>
    </p:custDataLst>
    <p:extLst>
      <p:ext uri="{BB962C8B-B14F-4D97-AF65-F5344CB8AC3E}">
        <p14:creationId xmlns:p14="http://schemas.microsoft.com/office/powerpoint/2010/main" val="129711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3466E1-3A1C-E801-ABDD-8AAF67A066A9}"/>
              </a:ext>
            </a:extLst>
          </p:cNvPr>
          <p:cNvPicPr>
            <a:picLocks noGrp="1" noRot="1" noChangeAspect="1" noMove="1" noResize="1" noEditPoints="1" noAdjustHandles="1" noChangeArrowheads="1" noChangeShapeType="1" noCrop="1"/>
          </p:cNvPicPr>
          <p:nvPr/>
        </p:nvPicPr>
        <p:blipFill>
          <a:blip r:embed="rId4"/>
          <a:stretch>
            <a:fillRect/>
          </a:stretch>
        </p:blipFill>
        <p:spPr>
          <a:xfrm>
            <a:off x="4752463" y="3612671"/>
            <a:ext cx="4067583" cy="2891415"/>
          </a:xfrm>
          <a:prstGeom prst="rect">
            <a:avLst/>
          </a:prstGeom>
        </p:spPr>
      </p:pic>
      <p:sp>
        <p:nvSpPr>
          <p:cNvPr id="2" name="Title 1">
            <a:extLst>
              <a:ext uri="{FF2B5EF4-FFF2-40B4-BE49-F238E27FC236}">
                <a16:creationId xmlns:a16="http://schemas.microsoft.com/office/drawing/2014/main" id="{8F6D1F5C-EA2A-094D-BAB4-658EC8484C10}"/>
              </a:ext>
            </a:extLst>
          </p:cNvPr>
          <p:cNvSpPr>
            <a:spLocks noGrp="1" noRot="1" noMove="1" noResize="1" noEditPoints="1" noAdjustHandles="1" noChangeArrowheads="1" noChangeShapeType="1"/>
          </p:cNvSpPr>
          <p:nvPr>
            <p:ph type="title"/>
          </p:nvPr>
        </p:nvSpPr>
        <p:spPr>
          <a:xfrm>
            <a:off x="4864314" y="1703412"/>
            <a:ext cx="3843882" cy="1725588"/>
          </a:xfrm>
        </p:spPr>
        <p:txBody>
          <a:bodyPr>
            <a:noAutofit/>
          </a:bodyPr>
          <a:lstStyle/>
          <a:p>
            <a:r>
              <a:rPr lang="en-US" sz="1600" dirty="0"/>
              <a:t> </a:t>
            </a:r>
            <a:r>
              <a:rPr lang="en-US" sz="2400" b="1" kern="1800" dirty="0">
                <a:solidFill>
                  <a:srgbClr val="2A2A2C"/>
                </a:solidFill>
                <a:effectLst/>
                <a:ea typeface="Times New Roman" panose="02020603050405020304" pitchFamily="18" charset="0"/>
                <a:cs typeface="Times New Roman" panose="02020603050405020304" pitchFamily="18" charset="0"/>
              </a:rPr>
              <a:t>Changes in drug overdose death rates involving synthetic opioids by select states, United States, 2019 to 2020</a:t>
            </a:r>
            <a:endParaRPr lang="en-US" sz="2400" dirty="0"/>
          </a:p>
        </p:txBody>
      </p:sp>
      <p:sp>
        <p:nvSpPr>
          <p:cNvPr id="11" name="TextBox 10">
            <a:extLst>
              <a:ext uri="{FF2B5EF4-FFF2-40B4-BE49-F238E27FC236}">
                <a16:creationId xmlns:a16="http://schemas.microsoft.com/office/drawing/2014/main" id="{DD75C711-B126-CD05-C796-092D00E188E8}"/>
              </a:ext>
            </a:extLst>
          </p:cNvPr>
          <p:cNvSpPr txBox="1">
            <a:spLocks noGrp="1" noRot="1" noMove="1" noResize="1" noEditPoints="1" noAdjustHandles="1" noChangeArrowheads="1" noChangeShapeType="1"/>
          </p:cNvSpPr>
          <p:nvPr/>
        </p:nvSpPr>
        <p:spPr>
          <a:xfrm>
            <a:off x="363666" y="1674275"/>
            <a:ext cx="3843881" cy="1200329"/>
          </a:xfrm>
          <a:prstGeom prst="rect">
            <a:avLst/>
          </a:prstGeom>
          <a:noFill/>
        </p:spPr>
        <p:txBody>
          <a:bodyPr wrap="square">
            <a:spAutoFit/>
          </a:bodyPr>
          <a:lstStyle/>
          <a:p>
            <a:r>
              <a:rPr lang="en-US" sz="2400" b="1" kern="1800" dirty="0">
                <a:solidFill>
                  <a:srgbClr val="2A2A2C"/>
                </a:solidFill>
                <a:latin typeface="+mj-lt"/>
                <a:cs typeface="Times New Roman" panose="02020603050405020304" pitchFamily="18" charset="0"/>
              </a:rPr>
              <a:t>Number and Age-adjusted Rates of Drug Overdose Deaths by State, US 2020</a:t>
            </a:r>
          </a:p>
        </p:txBody>
      </p:sp>
      <p:pic>
        <p:nvPicPr>
          <p:cNvPr id="13" name="Picture 12">
            <a:extLst>
              <a:ext uri="{FF2B5EF4-FFF2-40B4-BE49-F238E27FC236}">
                <a16:creationId xmlns:a16="http://schemas.microsoft.com/office/drawing/2014/main" id="{C5B634BC-FB3F-D466-13FD-6580995EFE3A}"/>
              </a:ext>
            </a:extLst>
          </p:cNvPr>
          <p:cNvPicPr>
            <a:picLocks noGrp="1" noRot="1" noChangeAspect="1" noMove="1" noResize="1" noEditPoints="1" noAdjustHandles="1" noChangeArrowheads="1" noChangeShapeType="1" noCrop="1"/>
          </p:cNvPicPr>
          <p:nvPr/>
        </p:nvPicPr>
        <p:blipFill>
          <a:blip r:embed="rId5"/>
          <a:stretch>
            <a:fillRect/>
          </a:stretch>
        </p:blipFill>
        <p:spPr>
          <a:xfrm>
            <a:off x="212104" y="3573702"/>
            <a:ext cx="3843881" cy="2891415"/>
          </a:xfrm>
          <a:prstGeom prst="rect">
            <a:avLst/>
          </a:prstGeom>
        </p:spPr>
      </p:pic>
      <p:sp>
        <p:nvSpPr>
          <p:cNvPr id="15" name="TextBox 14">
            <a:extLst>
              <a:ext uri="{FF2B5EF4-FFF2-40B4-BE49-F238E27FC236}">
                <a16:creationId xmlns:a16="http://schemas.microsoft.com/office/drawing/2014/main" id="{2FA59654-9839-4920-EC9C-81AC7911A4F7}"/>
              </a:ext>
            </a:extLst>
          </p:cNvPr>
          <p:cNvSpPr txBox="1">
            <a:spLocks noGrp="1" noRot="1" noMove="1" noResize="1" noEditPoints="1" noAdjustHandles="1" noChangeArrowheads="1" noChangeShapeType="1"/>
          </p:cNvSpPr>
          <p:nvPr/>
        </p:nvSpPr>
        <p:spPr>
          <a:xfrm>
            <a:off x="212104" y="319412"/>
            <a:ext cx="8729695" cy="1200329"/>
          </a:xfrm>
          <a:prstGeom prst="rect">
            <a:avLst/>
          </a:prstGeom>
          <a:noFill/>
        </p:spPr>
        <p:txBody>
          <a:bodyPr wrap="square">
            <a:spAutoFit/>
          </a:bodyPr>
          <a:lstStyle/>
          <a:p>
            <a:pPr algn="ctr"/>
            <a:r>
              <a:rPr lang="en-US" altLang="en-US" sz="3600" dirty="0">
                <a:latin typeface="+mj-lt"/>
                <a:ea typeface="+mj-ea"/>
                <a:cs typeface="+mj-cs"/>
              </a:rPr>
              <a:t>Prevalence of Drug Overdose Deaths, Drug Overdose Deaths Involving Synthetic Opioids</a:t>
            </a:r>
            <a:endParaRPr lang="en-US" sz="3600" dirty="0">
              <a:latin typeface="+mj-lt"/>
              <a:ea typeface="+mj-ea"/>
              <a:cs typeface="+mj-cs"/>
            </a:endParaRPr>
          </a:p>
        </p:txBody>
      </p:sp>
      <p:cxnSp>
        <p:nvCxnSpPr>
          <p:cNvPr id="19" name="Straight Connector 18">
            <a:extLst>
              <a:ext uri="{FF2B5EF4-FFF2-40B4-BE49-F238E27FC236}">
                <a16:creationId xmlns:a16="http://schemas.microsoft.com/office/drawing/2014/main" id="{FA457FCE-33CB-D8DA-2F50-CAF1D6DAAFA0}"/>
              </a:ext>
            </a:extLst>
          </p:cNvPr>
          <p:cNvCxnSpPr/>
          <p:nvPr/>
        </p:nvCxnSpPr>
        <p:spPr>
          <a:xfrm>
            <a:off x="4535930" y="1980075"/>
            <a:ext cx="0" cy="397123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4247475-28DC-FB13-B321-17AADD663EF9}"/>
              </a:ext>
            </a:extLst>
          </p:cNvPr>
          <p:cNvSpPr txBox="1">
            <a:spLocks noGrp="1" noRot="1" noMove="1" noResize="1" noEditPoints="1" noAdjustHandles="1" noChangeArrowheads="1" noChangeShapeType="1"/>
          </p:cNvSpPr>
          <p:nvPr/>
        </p:nvSpPr>
        <p:spPr>
          <a:xfrm>
            <a:off x="518360" y="6504086"/>
            <a:ext cx="7378374"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(CDC, 2021a; 2021b</a:t>
            </a:r>
            <a:r>
              <a:rPr lang="en-US" sz="1200" dirty="0"/>
              <a:t>)</a:t>
            </a:r>
          </a:p>
        </p:txBody>
      </p:sp>
    </p:spTree>
    <p:custDataLst>
      <p:tags r:id="rId1"/>
    </p:custDataLst>
    <p:extLst>
      <p:ext uri="{BB962C8B-B14F-4D97-AF65-F5344CB8AC3E}">
        <p14:creationId xmlns:p14="http://schemas.microsoft.com/office/powerpoint/2010/main" val="176174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1F5C-EA2A-094D-BAB4-658EC8484C10}"/>
              </a:ext>
            </a:extLst>
          </p:cNvPr>
          <p:cNvSpPr>
            <a:spLocks noGrp="1"/>
          </p:cNvSpPr>
          <p:nvPr>
            <p:ph type="title"/>
          </p:nvPr>
        </p:nvSpPr>
        <p:spPr>
          <a:xfrm>
            <a:off x="158045" y="167729"/>
            <a:ext cx="8827910" cy="1087819"/>
          </a:xfrm>
        </p:spPr>
        <p:txBody>
          <a:bodyPr vert="horz" lIns="91440" tIns="45720" rIns="91440" bIns="45720" rtlCol="0" anchor="b">
            <a:normAutofit/>
          </a:bodyPr>
          <a:lstStyle/>
          <a:p>
            <a:pPr eaLnBrk="1" hangingPunct="1">
              <a:lnSpc>
                <a:spcPct val="90000"/>
              </a:lnSpc>
            </a:pPr>
            <a:r>
              <a:rPr lang="en-US" sz="3600" kern="1200" dirty="0">
                <a:solidFill>
                  <a:schemeClr val="tx1"/>
                </a:solidFill>
                <a:effectLst/>
                <a:latin typeface="+mj-lt"/>
                <a:ea typeface="+mj-ea"/>
                <a:cs typeface="+mj-cs"/>
              </a:rPr>
              <a:t>Drug Use Among Young People: </a:t>
            </a:r>
            <a:br>
              <a:rPr lang="en-US" sz="3600" kern="1200" dirty="0">
                <a:solidFill>
                  <a:schemeClr val="tx1"/>
                </a:solidFill>
                <a:effectLst/>
                <a:latin typeface="+mj-lt"/>
                <a:ea typeface="+mj-ea"/>
                <a:cs typeface="+mj-cs"/>
              </a:rPr>
            </a:br>
            <a:r>
              <a:rPr lang="en-US" sz="3600" kern="1200" dirty="0">
                <a:solidFill>
                  <a:schemeClr val="tx1"/>
                </a:solidFill>
                <a:effectLst/>
                <a:latin typeface="+mj-lt"/>
                <a:ea typeface="+mj-ea"/>
                <a:cs typeface="+mj-cs"/>
              </a:rPr>
              <a:t>Facts &amp; Statistics</a:t>
            </a:r>
            <a:endParaRPr lang="en-US" sz="3600" kern="1200" dirty="0">
              <a:solidFill>
                <a:schemeClr val="tx1"/>
              </a:solidFill>
              <a:latin typeface="+mj-lt"/>
              <a:ea typeface="+mj-ea"/>
              <a:cs typeface="+mj-cs"/>
            </a:endParaRPr>
          </a:p>
        </p:txBody>
      </p:sp>
      <p:pic>
        <p:nvPicPr>
          <p:cNvPr id="7" name="Picture 6">
            <a:extLst>
              <a:ext uri="{FF2B5EF4-FFF2-40B4-BE49-F238E27FC236}">
                <a16:creationId xmlns:a16="http://schemas.microsoft.com/office/drawing/2014/main" id="{CAB35495-D566-110A-406A-A7ECDFE3B85B}"/>
              </a:ext>
            </a:extLst>
          </p:cNvPr>
          <p:cNvPicPr>
            <a:picLocks noGrp="1" noRot="1" noChangeAspect="1" noMove="1" noResize="1" noEditPoints="1" noAdjustHandles="1" noChangeArrowheads="1" noChangeShapeType="1" noCrop="1"/>
          </p:cNvPicPr>
          <p:nvPr/>
        </p:nvPicPr>
        <p:blipFill>
          <a:blip r:embed="rId4"/>
          <a:stretch>
            <a:fillRect/>
          </a:stretch>
        </p:blipFill>
        <p:spPr>
          <a:xfrm>
            <a:off x="158045" y="1713502"/>
            <a:ext cx="5861399" cy="4630504"/>
          </a:xfrm>
          <a:prstGeom prst="rect">
            <a:avLst/>
          </a:prstGeom>
        </p:spPr>
      </p:pic>
      <p:sp>
        <p:nvSpPr>
          <p:cNvPr id="10" name="Title 1">
            <a:extLst>
              <a:ext uri="{FF2B5EF4-FFF2-40B4-BE49-F238E27FC236}">
                <a16:creationId xmlns:a16="http://schemas.microsoft.com/office/drawing/2014/main" id="{1A38835A-52B9-D2EE-BFD8-302B16DA09CB}"/>
              </a:ext>
            </a:extLst>
          </p:cNvPr>
          <p:cNvSpPr txBox="1">
            <a:spLocks/>
          </p:cNvSpPr>
          <p:nvPr/>
        </p:nvSpPr>
        <p:spPr bwMode="auto">
          <a:xfrm>
            <a:off x="6102849" y="2002260"/>
            <a:ext cx="2883106" cy="180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hangingPunct="1">
              <a:lnSpc>
                <a:spcPct val="90000"/>
              </a:lnSpc>
            </a:pPr>
            <a:r>
              <a:rPr lang="en-US" sz="4000" b="1" dirty="0"/>
              <a:t>3.7 Million Adolescents</a:t>
            </a:r>
            <a:endParaRPr lang="en-US" sz="4000" dirty="0"/>
          </a:p>
        </p:txBody>
      </p:sp>
      <p:cxnSp>
        <p:nvCxnSpPr>
          <p:cNvPr id="13" name="Straight Arrow Connector 12">
            <a:extLst>
              <a:ext uri="{FF2B5EF4-FFF2-40B4-BE49-F238E27FC236}">
                <a16:creationId xmlns:a16="http://schemas.microsoft.com/office/drawing/2014/main" id="{6DD20AFE-0E26-35BB-1473-A1CDC6EC0E9D}"/>
              </a:ext>
            </a:extLst>
          </p:cNvPr>
          <p:cNvCxnSpPr/>
          <p:nvPr/>
        </p:nvCxnSpPr>
        <p:spPr>
          <a:xfrm flipV="1">
            <a:off x="1986499" y="3256048"/>
            <a:ext cx="4222959" cy="1704704"/>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AE2F44C-0F2F-5C90-B6C0-C67D62F739A6}"/>
              </a:ext>
            </a:extLst>
          </p:cNvPr>
          <p:cNvSpPr/>
          <p:nvPr/>
        </p:nvSpPr>
        <p:spPr>
          <a:xfrm>
            <a:off x="3048000" y="5919537"/>
            <a:ext cx="834189" cy="424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D8977F9-2DB3-CC4D-2BB1-2CEB5EE1DAC9}"/>
              </a:ext>
            </a:extLst>
          </p:cNvPr>
          <p:cNvSpPr txBox="1">
            <a:spLocks noGrp="1" noRot="1" noMove="1" noResize="1" noEditPoints="1" noAdjustHandles="1" noChangeArrowheads="1" noChangeShapeType="1"/>
          </p:cNvSpPr>
          <p:nvPr/>
        </p:nvSpPr>
        <p:spPr>
          <a:xfrm>
            <a:off x="84982" y="6282999"/>
            <a:ext cx="630211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(Miech et al., 2023; Substance Abuse and Mental Health Services Administration [SAMHSA], 2023)</a:t>
            </a:r>
          </a:p>
        </p:txBody>
      </p:sp>
    </p:spTree>
    <p:custDataLst>
      <p:tags r:id="rId1"/>
    </p:custDataLst>
    <p:extLst>
      <p:ext uri="{BB962C8B-B14F-4D97-AF65-F5344CB8AC3E}">
        <p14:creationId xmlns:p14="http://schemas.microsoft.com/office/powerpoint/2010/main" val="400307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0D3E9B-D2D9-D225-6189-18625F9A6027}"/>
              </a:ext>
            </a:extLst>
          </p:cNvPr>
          <p:cNvSpPr/>
          <p:nvPr/>
        </p:nvSpPr>
        <p:spPr>
          <a:xfrm>
            <a:off x="0" y="1842952"/>
            <a:ext cx="9130146" cy="385639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23559-304C-F765-7222-522252372EF2}"/>
              </a:ext>
            </a:extLst>
          </p:cNvPr>
          <p:cNvSpPr>
            <a:spLocks noGrp="1" noRot="1" noMove="1" noResize="1" noEditPoints="1" noAdjustHandles="1" noChangeArrowheads="1" noChangeShapeType="1"/>
          </p:cNvSpPr>
          <p:nvPr>
            <p:ph type="title"/>
          </p:nvPr>
        </p:nvSpPr>
        <p:spPr>
          <a:xfrm>
            <a:off x="13854" y="505525"/>
            <a:ext cx="9130146" cy="653133"/>
          </a:xfrm>
        </p:spPr>
        <p:txBody>
          <a:bodyPr vert="horz" lIns="91440" tIns="45720" rIns="91440" bIns="45720" rtlCol="0" anchor="b">
            <a:noAutofit/>
          </a:bodyPr>
          <a:lstStyle/>
          <a:p>
            <a:pPr algn="ctr" eaLnBrk="1" hangingPunct="1">
              <a:lnSpc>
                <a:spcPct val="90000"/>
              </a:lnSpc>
            </a:pPr>
            <a:r>
              <a:rPr lang="en-US" sz="3600" kern="1200" dirty="0">
                <a:solidFill>
                  <a:schemeClr val="tx1"/>
                </a:solidFill>
                <a:latin typeface="+mj-lt"/>
                <a:ea typeface="+mj-ea"/>
                <a:cs typeface="+mj-cs"/>
              </a:rPr>
              <a:t>Adolescent Overdose Deaths are Increasing </a:t>
            </a:r>
          </a:p>
        </p:txBody>
      </p:sp>
      <p:sp>
        <p:nvSpPr>
          <p:cNvPr id="3" name="Content Placeholder 2">
            <a:extLst>
              <a:ext uri="{FF2B5EF4-FFF2-40B4-BE49-F238E27FC236}">
                <a16:creationId xmlns:a16="http://schemas.microsoft.com/office/drawing/2014/main" id="{DBA44945-5932-8660-4685-5632DAAE59B4}"/>
              </a:ext>
            </a:extLst>
          </p:cNvPr>
          <p:cNvSpPr>
            <a:spLocks noGrp="1"/>
          </p:cNvSpPr>
          <p:nvPr>
            <p:ph sz="half" idx="1"/>
          </p:nvPr>
        </p:nvSpPr>
        <p:spPr>
          <a:xfrm>
            <a:off x="2279738" y="2636088"/>
            <a:ext cx="6951944" cy="2986521"/>
          </a:xfrm>
        </p:spPr>
        <p:txBody>
          <a:bodyPr vert="horz" lIns="91440" tIns="45720" rIns="91440" bIns="45720" rtlCol="0">
            <a:normAutofit/>
          </a:bodyPr>
          <a:lstStyle/>
          <a:p>
            <a:pPr marL="0" indent="0">
              <a:buNone/>
            </a:pPr>
            <a:endParaRPr lang="en-US" sz="1800"/>
          </a:p>
          <a:p>
            <a:pPr marL="0" indent="0" eaLnBrk="1" hangingPunct="1">
              <a:lnSpc>
                <a:spcPct val="90000"/>
              </a:lnSpc>
              <a:buNone/>
            </a:pPr>
            <a:r>
              <a:rPr lang="en-US" sz="2400" b="1">
                <a:solidFill>
                  <a:srgbClr val="FF0000"/>
                </a:solidFill>
              </a:rPr>
              <a:t>109% </a:t>
            </a:r>
            <a:r>
              <a:rPr lang="en-US" sz="2400"/>
              <a:t>- median monthly overdose deaths</a:t>
            </a:r>
          </a:p>
          <a:p>
            <a:pPr marL="0" indent="0" eaLnBrk="1" hangingPunct="1">
              <a:lnSpc>
                <a:spcPct val="90000"/>
              </a:lnSpc>
              <a:buNone/>
            </a:pPr>
            <a:r>
              <a:rPr lang="en-US" sz="2400" b="1">
                <a:solidFill>
                  <a:srgbClr val="FF0000"/>
                </a:solidFill>
              </a:rPr>
              <a:t>182% </a:t>
            </a:r>
            <a:r>
              <a:rPr lang="en-US" sz="2400"/>
              <a:t>- deaths involving illicitly manufactured fentanyl (IMFs) </a:t>
            </a:r>
          </a:p>
          <a:p>
            <a:pPr marL="0" indent="0" eaLnBrk="1" hangingPunct="1">
              <a:lnSpc>
                <a:spcPct val="90000"/>
              </a:lnSpc>
              <a:buNone/>
            </a:pPr>
            <a:r>
              <a:rPr lang="en-US" sz="2400" b="1">
                <a:solidFill>
                  <a:srgbClr val="FF0000"/>
                </a:solidFill>
              </a:rPr>
              <a:t>90% </a:t>
            </a:r>
            <a:r>
              <a:rPr lang="en-US" sz="2400"/>
              <a:t>- deaths involving opioids </a:t>
            </a:r>
          </a:p>
          <a:p>
            <a:pPr marL="0" indent="0" eaLnBrk="1" hangingPunct="1">
              <a:lnSpc>
                <a:spcPct val="90000"/>
              </a:lnSpc>
              <a:buNone/>
            </a:pPr>
            <a:r>
              <a:rPr lang="en-US" sz="2400" b="1">
                <a:solidFill>
                  <a:srgbClr val="FF0000"/>
                </a:solidFill>
              </a:rPr>
              <a:t>84%</a:t>
            </a:r>
            <a:r>
              <a:rPr lang="en-US" sz="2400"/>
              <a:t> - deaths involving IMFs</a:t>
            </a:r>
          </a:p>
          <a:p>
            <a:pPr marL="0" indent="0" eaLnBrk="1" hangingPunct="1">
              <a:lnSpc>
                <a:spcPct val="90000"/>
              </a:lnSpc>
              <a:buNone/>
            </a:pPr>
            <a:r>
              <a:rPr lang="en-US" sz="2400" b="1">
                <a:solidFill>
                  <a:srgbClr val="FF0000"/>
                </a:solidFill>
              </a:rPr>
              <a:t>25% </a:t>
            </a:r>
            <a:r>
              <a:rPr lang="en-US" sz="2400"/>
              <a:t>- deaths where counterfeit pills were present</a:t>
            </a:r>
          </a:p>
        </p:txBody>
      </p:sp>
      <p:pic>
        <p:nvPicPr>
          <p:cNvPr id="6" name="Content Placeholder 5" descr="Upward trend with solid fill">
            <a:extLst>
              <a:ext uri="{FF2B5EF4-FFF2-40B4-BE49-F238E27FC236}">
                <a16:creationId xmlns:a16="http://schemas.microsoft.com/office/drawing/2014/main" id="{C0243F26-6DDE-583E-4414-3B855939F7DE}"/>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5122" y="2866918"/>
            <a:ext cx="2524860" cy="2524860"/>
          </a:xfrm>
          <a:prstGeom prst="rect">
            <a:avLst/>
          </a:prstGeom>
        </p:spPr>
      </p:pic>
      <p:sp>
        <p:nvSpPr>
          <p:cNvPr id="9" name="TextBox 8">
            <a:extLst>
              <a:ext uri="{FF2B5EF4-FFF2-40B4-BE49-F238E27FC236}">
                <a16:creationId xmlns:a16="http://schemas.microsoft.com/office/drawing/2014/main" id="{622A2EBF-14C8-901B-1D32-B42F64AA07FA}"/>
              </a:ext>
            </a:extLst>
          </p:cNvPr>
          <p:cNvSpPr txBox="1">
            <a:spLocks noGrp="1" noRot="1" noMove="1" noResize="1" noEditPoints="1" noAdjustHandles="1" noChangeArrowheads="1" noChangeShapeType="1"/>
          </p:cNvSpPr>
          <p:nvPr/>
        </p:nvSpPr>
        <p:spPr>
          <a:xfrm>
            <a:off x="101537" y="1920506"/>
            <a:ext cx="8888226" cy="830997"/>
          </a:xfrm>
          <a:prstGeom prst="rect">
            <a:avLst/>
          </a:prstGeom>
          <a:noFill/>
        </p:spPr>
        <p:txBody>
          <a:bodyPr wrap="square" lIns="91440" tIns="45720" rIns="91440" bIns="45720" anchor="t">
            <a:spAutoFit/>
          </a:bodyPr>
          <a:lstStyle/>
          <a:p>
            <a:r>
              <a:rPr lang="en-US" sz="2400" b="1" dirty="0"/>
              <a:t>Overdose deaths have increased among adolescents aged 10-19: </a:t>
            </a:r>
            <a:r>
              <a:rPr lang="en-US" sz="2400" dirty="0"/>
              <a:t>(July – December 2019 to July – December 2021)</a:t>
            </a:r>
            <a:endParaRPr lang="en-US" sz="2400" dirty="0">
              <a:ea typeface="Calibri"/>
              <a:cs typeface="Calibri"/>
            </a:endParaRPr>
          </a:p>
        </p:txBody>
      </p:sp>
      <p:sp>
        <p:nvSpPr>
          <p:cNvPr id="11" name="TextBox 10">
            <a:extLst>
              <a:ext uri="{FF2B5EF4-FFF2-40B4-BE49-F238E27FC236}">
                <a16:creationId xmlns:a16="http://schemas.microsoft.com/office/drawing/2014/main" id="{E93F125E-6E1F-C440-0E53-870ED0077229}"/>
              </a:ext>
            </a:extLst>
          </p:cNvPr>
          <p:cNvSpPr txBox="1">
            <a:spLocks noGrp="1" noRot="1" noMove="1" noResize="1" noEditPoints="1" noAdjustHandles="1" noChangeArrowheads="1" noChangeShapeType="1"/>
          </p:cNvSpPr>
          <p:nvPr/>
        </p:nvSpPr>
        <p:spPr>
          <a:xfrm>
            <a:off x="154236" y="5930172"/>
            <a:ext cx="8835527" cy="830997"/>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Overdose can happen to anyone! </a:t>
            </a:r>
            <a:r>
              <a:rPr lang="en-US" sz="2400" b="0" i="0" dirty="0">
                <a:solidFill>
                  <a:srgbClr val="000000"/>
                </a:solidFill>
                <a:effectLst/>
                <a:latin typeface="Open Sans" panose="020B0606030504020204" pitchFamily="34" charset="0"/>
              </a:rPr>
              <a:t>Only 35% of the young people who died had a documented history of opioid use.</a:t>
            </a:r>
            <a:endParaRPr lang="en-US" sz="2400" dirty="0"/>
          </a:p>
        </p:txBody>
      </p:sp>
      <p:sp>
        <p:nvSpPr>
          <p:cNvPr id="5" name="TextBox 4">
            <a:extLst>
              <a:ext uri="{FF2B5EF4-FFF2-40B4-BE49-F238E27FC236}">
                <a16:creationId xmlns:a16="http://schemas.microsoft.com/office/drawing/2014/main" id="{5F411E0D-90D4-98CD-E7C6-670B2704ABC7}"/>
              </a:ext>
            </a:extLst>
          </p:cNvPr>
          <p:cNvSpPr txBox="1"/>
          <p:nvPr/>
        </p:nvSpPr>
        <p:spPr>
          <a:xfrm>
            <a:off x="6636089" y="5699342"/>
            <a:ext cx="2353675" cy="261610"/>
          </a:xfrm>
          <a:prstGeom prst="rect">
            <a:avLst/>
          </a:prstGeom>
          <a:noFill/>
        </p:spPr>
        <p:txBody>
          <a:bodyPr wrap="square" rtlCol="0">
            <a:spAutoFit/>
          </a:bodyPr>
          <a:lstStyle/>
          <a:p>
            <a:r>
              <a:rPr lang="en-US" sz="1100" dirty="0"/>
              <a:t>(</a:t>
            </a:r>
            <a:r>
              <a:rPr lang="en-US" sz="1100" dirty="0" err="1"/>
              <a:t>Tanz</a:t>
            </a:r>
            <a:r>
              <a:rPr lang="en-US" sz="1100" dirty="0"/>
              <a:t> et al., 2022)</a:t>
            </a:r>
          </a:p>
        </p:txBody>
      </p:sp>
    </p:spTree>
    <p:custDataLst>
      <p:tags r:id="rId1"/>
    </p:custDataLst>
    <p:extLst>
      <p:ext uri="{BB962C8B-B14F-4D97-AF65-F5344CB8AC3E}">
        <p14:creationId xmlns:p14="http://schemas.microsoft.com/office/powerpoint/2010/main" val="278374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698E-3C0B-7FB5-7FA0-D4B0FFDB8E94}"/>
              </a:ext>
            </a:extLst>
          </p:cNvPr>
          <p:cNvSpPr>
            <a:spLocks noGrp="1" noRot="1" noMove="1" noResize="1" noEditPoints="1" noAdjustHandles="1" noChangeArrowheads="1" noChangeShapeType="1"/>
          </p:cNvSpPr>
          <p:nvPr>
            <p:ph type="title"/>
          </p:nvPr>
        </p:nvSpPr>
        <p:spPr>
          <a:xfrm>
            <a:off x="457200" y="2512511"/>
            <a:ext cx="8229600" cy="1143000"/>
          </a:xfrm>
        </p:spPr>
        <p:txBody>
          <a:bodyPr/>
          <a:lstStyle/>
          <a:p>
            <a:r>
              <a:rPr lang="en-US" sz="3600" b="1" dirty="0"/>
              <a:t>Opioids and Opioid Overdose</a:t>
            </a:r>
          </a:p>
        </p:txBody>
      </p:sp>
    </p:spTree>
    <p:extLst>
      <p:ext uri="{BB962C8B-B14F-4D97-AF65-F5344CB8AC3E}">
        <p14:creationId xmlns:p14="http://schemas.microsoft.com/office/powerpoint/2010/main" val="1834125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3d1991c6-2b8f-49e6-9707-6d255dbcdb52" xsi:nil="true"/>
    <Subcategory xmlns="3d1991c6-2b8f-49e6-9707-6d255dbcdb52" xsi:nil="true"/>
    <PublishingExpirationDate xmlns="http://schemas.microsoft.com/sharepoint/v3" xsi:nil="true"/>
    <PublishingStartDate xmlns="http://schemas.microsoft.com/sharepoint/v3" xsi:nil="true"/>
    <Category xmlns="3d1991c6-2b8f-49e6-9707-6d255dbcdb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7A42B20FB0A5419F2ECFBF1692E391" ma:contentTypeVersion="6" ma:contentTypeDescription="Create a new document." ma:contentTypeScope="" ma:versionID="7805ec381a9e5118acc26a4d979ab0de">
  <xsd:schema xmlns:xsd="http://www.w3.org/2001/XMLSchema" xmlns:xs="http://www.w3.org/2001/XMLSchema" xmlns:p="http://schemas.microsoft.com/office/2006/metadata/properties" xmlns:ns1="http://schemas.microsoft.com/sharepoint/v3" xmlns:ns2="3d1991c6-2b8f-49e6-9707-6d255dbcdb52" xmlns:ns3="fb5efbfa-eb80-4141-a14d-55d8a970f1ae" targetNamespace="http://schemas.microsoft.com/office/2006/metadata/properties" ma:root="true" ma:fieldsID="805d9f5d402983856aaea4c6dada99e9" ns1:_="" ns2:_="" ns3:_="">
    <xsd:import namespace="http://schemas.microsoft.com/sharepoint/v3"/>
    <xsd:import namespace="3d1991c6-2b8f-49e6-9707-6d255dbcdb52"/>
    <xsd:import namespace="fb5efbfa-eb80-4141-a14d-55d8a970f1ae"/>
    <xsd:element name="properties">
      <xsd:complexType>
        <xsd:sequence>
          <xsd:element name="documentManagement">
            <xsd:complexType>
              <xsd:all>
                <xsd:element ref="ns2:Category" minOccurs="0"/>
                <xsd:element ref="ns2:Subcategory" minOccurs="0"/>
                <xsd:element ref="ns2:Date"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1991c6-2b8f-49e6-9707-6d255dbcdb52" elementFormDefault="qualified">
    <xsd:import namespace="http://schemas.microsoft.com/office/2006/documentManagement/types"/>
    <xsd:import namespace="http://schemas.microsoft.com/office/infopath/2007/PartnerControls"/>
    <xsd:element name="Category" ma:index="2" nillable="true" ma:displayName="Category" ma:internalName="Category">
      <xsd:simpleType>
        <xsd:restriction base="dms:Text">
          <xsd:maxLength value="255"/>
        </xsd:restriction>
      </xsd:simpleType>
    </xsd:element>
    <xsd:element name="Subcategory" ma:index="3" nillable="true" ma:displayName="Subcategory" ma:internalName="Subcategory">
      <xsd:simpleType>
        <xsd:restriction base="dms:Text">
          <xsd:maxLength value="255"/>
        </xsd:restriction>
      </xsd:simpleType>
    </xsd:element>
    <xsd:element name="Date" ma:index="4"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b5efbfa-eb80-4141-a14d-55d8a970f1ae"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552D2D-4D72-4C0B-8E73-6CEDF62EE052}">
  <ds:schemaRefs>
    <ds:schemaRef ds:uri="http://purl.org/dc/elements/1.1/"/>
    <ds:schemaRef ds:uri="1c6391db-1efa-43be-ab3b-c7932e0c5cae"/>
    <ds:schemaRef ds:uri="http://schemas.microsoft.com/office/2006/metadata/properties"/>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75e8d7ae-df46-493c-8d4f-5c5a40db0ee2"/>
    <ds:schemaRef ds:uri="http://www.w3.org/XML/1998/namespace"/>
  </ds:schemaRefs>
</ds:datastoreItem>
</file>

<file path=customXml/itemProps2.xml><?xml version="1.0" encoding="utf-8"?>
<ds:datastoreItem xmlns:ds="http://schemas.openxmlformats.org/officeDocument/2006/customXml" ds:itemID="{22258957-A60A-4F33-B500-40C8046697F8}"/>
</file>

<file path=customXml/itemProps3.xml><?xml version="1.0" encoding="utf-8"?>
<ds:datastoreItem xmlns:ds="http://schemas.openxmlformats.org/officeDocument/2006/customXml" ds:itemID="{F61FA6F6-5296-44A7-A246-C082113443A8}">
  <ds:schemaRefs>
    <ds:schemaRef ds:uri="http://schemas.microsoft.com/sharepoint/v3/contenttype/fo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2440</TotalTime>
  <Words>5757</Words>
  <Application>Microsoft Office PowerPoint</Application>
  <PresentationFormat>On-screen Show (4:3)</PresentationFormat>
  <Paragraphs>419</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Arial,Sans-Serif</vt:lpstr>
      <vt:lpstr>Calibri</vt:lpstr>
      <vt:lpstr>Calibri Light</vt:lpstr>
      <vt:lpstr>Cambria</vt:lpstr>
      <vt:lpstr>Open Sans</vt:lpstr>
      <vt:lpstr>Office Theme</vt:lpstr>
      <vt:lpstr>1_Office Theme</vt:lpstr>
      <vt:lpstr>Naloxone in schools </vt:lpstr>
      <vt:lpstr>Contents</vt:lpstr>
      <vt:lpstr>Scope of the Problem: The Drug Overdose Crisis</vt:lpstr>
      <vt:lpstr>The Drug Overdose Crisis</vt:lpstr>
      <vt:lpstr>The Drug Overdose Crisis</vt:lpstr>
      <vt:lpstr> Changes in drug overdose death rates involving synthetic opioids by select states, United States, 2019 to 2020</vt:lpstr>
      <vt:lpstr>Drug Use Among Young People:  Facts &amp; Statistics</vt:lpstr>
      <vt:lpstr>Adolescent Overdose Deaths are Increasing </vt:lpstr>
      <vt:lpstr>Opioids and Opioid Overdose</vt:lpstr>
      <vt:lpstr>What are opioids?</vt:lpstr>
      <vt:lpstr>PowerPoint Presentation</vt:lpstr>
      <vt:lpstr>What Is an Opioid Overdose?</vt:lpstr>
      <vt:lpstr>Naloxone Buys Time While EMS Are on Their Way</vt:lpstr>
      <vt:lpstr>What is Naloxone?</vt:lpstr>
      <vt:lpstr>Naloxone is a medication that reverses opioid overdoses</vt:lpstr>
      <vt:lpstr>Naloxone Should Be Given as Soon as Possible</vt:lpstr>
      <vt:lpstr>Naloxone is Safe to Use</vt:lpstr>
      <vt:lpstr>Naloxone: Brands and Formulations</vt:lpstr>
      <vt:lpstr>Generic Naloxone Nasal Spray</vt:lpstr>
      <vt:lpstr>NARCAN Nasal Spray</vt:lpstr>
      <vt:lpstr>Kloxxado Nasal Spray </vt:lpstr>
      <vt:lpstr>Generic Naloxone Injection</vt:lpstr>
      <vt:lpstr>ZIMHI Injection </vt:lpstr>
      <vt:lpstr>Naloxone: Considerations for Our Community </vt:lpstr>
      <vt:lpstr>Good Samaritan Laws</vt:lpstr>
      <vt:lpstr>Community Access to Naloxone</vt:lpstr>
      <vt:lpstr>Check your state and local policies</vt:lpstr>
      <vt:lpstr>Support for Naloxone in Schools</vt:lpstr>
      <vt:lpstr>Additional Resources</vt:lpstr>
      <vt:lpstr>PowerPoint Presentation</vt:lpstr>
      <vt:lpstr>Thank you!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 Harris</dc:creator>
  <cp:lastModifiedBy>Carol Walsh</cp:lastModifiedBy>
  <cp:revision>34</cp:revision>
  <cp:lastPrinted>2023-08-23T14:30:53Z</cp:lastPrinted>
  <dcterms:created xsi:type="dcterms:W3CDTF">2014-09-30T16:20:45Z</dcterms:created>
  <dcterms:modified xsi:type="dcterms:W3CDTF">2023-08-23T15:20:58Z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6FE57C55-62AB-4A32-93F9-DBF53071A2F2</vt:lpwstr>
  </property>
  <property fmtid="{D5CDD505-2E9C-101B-9397-08002B2CF9AE}" pid="3" name="ArticulatePath">
    <vt:lpwstr>Open to REV 2023 DRAFT Naloxone_Presentation_Advocacy</vt:lpwstr>
  </property>
  <property fmtid="{D5CDD505-2E9C-101B-9397-08002B2CF9AE}" pid="4" name="ContentTypeId">
    <vt:lpwstr>0x010100447A42B20FB0A5419F2ECFBF1692E391</vt:lpwstr>
  </property>
  <property fmtid="{D5CDD505-2E9C-101B-9397-08002B2CF9AE}" pid="5" name="MediaServiceImageTags">
    <vt:lpwstr/>
  </property>
</Properties>
</file>